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4"/>
  </p:sldMasterIdLst>
  <p:notesMasterIdLst>
    <p:notesMasterId r:id="rId13"/>
  </p:notesMasterIdLst>
  <p:sldIdLst>
    <p:sldId id="256" r:id="rId5"/>
    <p:sldId id="267" r:id="rId6"/>
    <p:sldId id="268" r:id="rId7"/>
    <p:sldId id="260" r:id="rId8"/>
    <p:sldId id="261" r:id="rId9"/>
    <p:sldId id="264"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4F032FE-0C31-4C30-B7A1-67045D6B7153}">
          <p14:sldIdLst>
            <p14:sldId id="256"/>
            <p14:sldId id="267"/>
          </p14:sldIdLst>
        </p14:section>
        <p14:section name="Att skriva ut för egen skattning" id="{E802B42B-0B20-4481-A76E-D231892AABA1}">
          <p14:sldIdLst>
            <p14:sldId id="268"/>
            <p14:sldId id="260"/>
            <p14:sldId id="261"/>
          </p14:sldIdLst>
        </p14:section>
        <p14:section name="Att använda vid presentation" id="{EDD7D073-CED2-4846-9902-609AB8805B20}">
          <p14:sldIdLst>
            <p14:sldId id="264"/>
            <p14:sldId id="263"/>
          </p14:sldIdLst>
        </p14:section>
        <p14:section name="Exempel ifylld presentation" id="{FB464172-4A2E-4C7C-A724-C1B2E6A26CF1}">
          <p14:sldIdLst>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274A4-E736-A126-9D6C-E7BF9389597E}" name="Ulrika Dolietis" initials="UD" userId="S::ulrika.dolietis@hallnollan.se::c38728b4-06e5-45eb-9f2e-15c9430af28b" providerId="AD"/>
  <p188:author id="{E9FBD4FA-2925-5F44-C650-AF13FD56DF2E}" name="Carl Käll Jönsson" initials="CK" userId="S::carl.jonsson@miltton.com::a2970669-f4d1-4c6b-a03a-69e7e7aa82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30A98-3261-4C19-AB52-51CE8424626E}" v="5" dt="2025-01-27T13:07:15.24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5782" autoAdjust="0"/>
  </p:normalViewPr>
  <p:slideViewPr>
    <p:cSldViewPr snapToGrid="0">
      <p:cViewPr varScale="1">
        <p:scale>
          <a:sx n="118" d="100"/>
          <a:sy n="118" d="100"/>
        </p:scale>
        <p:origin x="592" y="56"/>
      </p:cViewPr>
      <p:guideLst/>
    </p:cSldViewPr>
  </p:slideViewPr>
  <p:outlineViewPr>
    <p:cViewPr>
      <p:scale>
        <a:sx n="33" d="100"/>
        <a:sy n="33" d="100"/>
      </p:scale>
      <p:origin x="0" y="-945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3" d="100"/>
          <a:sy n="103" d="100"/>
        </p:scale>
        <p:origin x="3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6040387D-08B8-BE4E-8A60-29E71F75C232}"/>
    <pc:docChg chg="custSel mod modSld modSection">
      <pc:chgData name="Hanna Ågermo" userId="c5dd156e-ce07-49b7-8107-569e9abe1f0c" providerId="ADAL" clId="{6040387D-08B8-BE4E-8A60-29E71F75C232}" dt="2025-01-28T10:52:57.771" v="64"/>
      <pc:docMkLst>
        <pc:docMk/>
      </pc:docMkLst>
      <pc:sldChg chg="modSp mod">
        <pc:chgData name="Hanna Ågermo" userId="c5dd156e-ce07-49b7-8107-569e9abe1f0c" providerId="ADAL" clId="{6040387D-08B8-BE4E-8A60-29E71F75C232}" dt="2025-01-28T10:46:00.885" v="62" actId="20577"/>
        <pc:sldMkLst>
          <pc:docMk/>
          <pc:sldMk cId="311224256" sldId="267"/>
        </pc:sldMkLst>
        <pc:spChg chg="mod">
          <ac:chgData name="Hanna Ågermo" userId="c5dd156e-ce07-49b7-8107-569e9abe1f0c" providerId="ADAL" clId="{6040387D-08B8-BE4E-8A60-29E71F75C232}" dt="2025-01-28T10:46:00.885" v="62" actId="20577"/>
          <ac:spMkLst>
            <pc:docMk/>
            <pc:sldMk cId="311224256" sldId="267"/>
            <ac:spMk id="6" creationId="{47B3F69F-9AC3-74A3-5D98-A49D1625E74C}"/>
          </ac:spMkLst>
        </pc:spChg>
      </pc:sldChg>
      <pc:sldChg chg="modSp mod">
        <pc:chgData name="Hanna Ågermo" userId="c5dd156e-ce07-49b7-8107-569e9abe1f0c" providerId="ADAL" clId="{6040387D-08B8-BE4E-8A60-29E71F75C232}" dt="2025-01-28T10:44:38.207" v="10" actId="179"/>
        <pc:sldMkLst>
          <pc:docMk/>
          <pc:sldMk cId="509394489" sldId="268"/>
        </pc:sldMkLst>
        <pc:spChg chg="mod">
          <ac:chgData name="Hanna Ågermo" userId="c5dd156e-ce07-49b7-8107-569e9abe1f0c" providerId="ADAL" clId="{6040387D-08B8-BE4E-8A60-29E71F75C232}" dt="2025-01-28T10:44:38.207" v="10" actId="179"/>
          <ac:spMkLst>
            <pc:docMk/>
            <pc:sldMk cId="509394489" sldId="268"/>
            <ac:spMk id="6" creationId="{4511B35C-5134-97FE-5BB7-3C04FBCBE415}"/>
          </ac:spMkLst>
        </pc:spChg>
      </pc:sldChg>
    </pc:docChg>
  </pc:docChgLst>
  <pc:docChgLst>
    <pc:chgData name="Ulrika Dolietis" userId="c38728b4-06e5-45eb-9f2e-15c9430af28b" providerId="ADAL" clId="{0F4627C3-625F-4E23-ABCA-5EB375353720}"/>
    <pc:docChg chg="custSel delSld modSld modSection">
      <pc:chgData name="Ulrika Dolietis" userId="c38728b4-06e5-45eb-9f2e-15c9430af28b" providerId="ADAL" clId="{0F4627C3-625F-4E23-ABCA-5EB375353720}" dt="2025-01-28T09:47:28.454" v="3" actId="47"/>
      <pc:docMkLst>
        <pc:docMk/>
      </pc:docMkLst>
      <pc:sldChg chg="del">
        <pc:chgData name="Ulrika Dolietis" userId="c38728b4-06e5-45eb-9f2e-15c9430af28b" providerId="ADAL" clId="{0F4627C3-625F-4E23-ABCA-5EB375353720}" dt="2025-01-28T09:47:25.812" v="2" actId="47"/>
        <pc:sldMkLst>
          <pc:docMk/>
          <pc:sldMk cId="1313950295" sldId="259"/>
        </pc:sldMkLst>
      </pc:sldChg>
      <pc:sldChg chg="del">
        <pc:chgData name="Ulrika Dolietis" userId="c38728b4-06e5-45eb-9f2e-15c9430af28b" providerId="ADAL" clId="{0F4627C3-625F-4E23-ABCA-5EB375353720}" dt="2025-01-28T09:47:28.454" v="3" actId="47"/>
        <pc:sldMkLst>
          <pc:docMk/>
          <pc:sldMk cId="2943236426" sldId="265"/>
        </pc:sldMkLst>
      </pc:sldChg>
      <pc:sldChg chg="delSp mod">
        <pc:chgData name="Ulrika Dolietis" userId="c38728b4-06e5-45eb-9f2e-15c9430af28b" providerId="ADAL" clId="{0F4627C3-625F-4E23-ABCA-5EB375353720}" dt="2025-01-28T09:47:12.315" v="0" actId="478"/>
        <pc:sldMkLst>
          <pc:docMk/>
          <pc:sldMk cId="311224256" sldId="267"/>
        </pc:sldMkLst>
        <pc:spChg chg="del">
          <ac:chgData name="Ulrika Dolietis" userId="c38728b4-06e5-45eb-9f2e-15c9430af28b" providerId="ADAL" clId="{0F4627C3-625F-4E23-ABCA-5EB375353720}" dt="2025-01-28T09:47:12.315" v="0" actId="478"/>
          <ac:spMkLst>
            <pc:docMk/>
            <pc:sldMk cId="311224256" sldId="267"/>
            <ac:spMk id="5" creationId="{E5E9943A-A5F7-96E1-E843-BF68AB7B49A6}"/>
          </ac:spMkLst>
        </pc:spChg>
      </pc:sldChg>
      <pc:sldChg chg="delSp mod">
        <pc:chgData name="Ulrika Dolietis" userId="c38728b4-06e5-45eb-9f2e-15c9430af28b" providerId="ADAL" clId="{0F4627C3-625F-4E23-ABCA-5EB375353720}" dt="2025-01-28T09:47:16.218" v="1" actId="478"/>
        <pc:sldMkLst>
          <pc:docMk/>
          <pc:sldMk cId="509394489" sldId="268"/>
        </pc:sldMkLst>
        <pc:spChg chg="del">
          <ac:chgData name="Ulrika Dolietis" userId="c38728b4-06e5-45eb-9f2e-15c9430af28b" providerId="ADAL" clId="{0F4627C3-625F-4E23-ABCA-5EB375353720}" dt="2025-01-28T09:47:16.218" v="1" actId="478"/>
          <ac:spMkLst>
            <pc:docMk/>
            <pc:sldMk cId="509394489" sldId="268"/>
            <ac:spMk id="5" creationId="{2DAB59B2-2025-AD15-CBCC-63EB8F791C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3704-30EB-7845-B790-69689E450E1B}" type="datetimeFigureOut">
              <a:rPr lang="sv-SE" smtClean="0"/>
              <a:t>2025-01-28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57181-0557-444D-9842-75A19EE6CFCA}" type="slidenum">
              <a:rPr lang="sv-SE" smtClean="0"/>
              <a:t>‹#›</a:t>
            </a:fld>
            <a:endParaRPr lang="sv-SE"/>
          </a:p>
        </p:txBody>
      </p:sp>
    </p:spTree>
    <p:extLst>
      <p:ext uri="{BB962C8B-B14F-4D97-AF65-F5344CB8AC3E}">
        <p14:creationId xmlns:p14="http://schemas.microsoft.com/office/powerpoint/2010/main" val="18665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4292998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669676" cy="892800"/>
          </a:xfrm>
        </p:spPr>
        <p:txBody>
          <a:bodyPr anchor="t"/>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11" name="Title 1">
            <a:extLst>
              <a:ext uri="{FF2B5EF4-FFF2-40B4-BE49-F238E27FC236}">
                <a16:creationId xmlns:a16="http://schemas.microsoft.com/office/drawing/2014/main" id="{62F920F8-07E0-271F-71D6-9BA286A58DA0}"/>
              </a:ext>
            </a:extLst>
          </p:cNvPr>
          <p:cNvSpPr txBox="1">
            <a:spLocks/>
          </p:cNvSpPr>
          <p:nvPr userDrawn="1"/>
        </p:nvSpPr>
        <p:spPr>
          <a:xfrm>
            <a:off x="760412" y="1713637"/>
            <a:ext cx="10669676" cy="650328"/>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0" i="0" kern="1200">
                <a:solidFill>
                  <a:schemeClr val="tx1"/>
                </a:solidFill>
                <a:latin typeface="Larken ExtraBold" pitchFamily="2" charset="0"/>
                <a:ea typeface="+mj-ea"/>
                <a:cs typeface="+mj-cs"/>
              </a:defRPr>
            </a:lvl1pPr>
          </a:lstStyle>
          <a:p>
            <a:r>
              <a:rPr lang="sv-SE" sz="1600" dirty="0"/>
              <a:t>Underrubrik</a:t>
            </a:r>
            <a:endParaRPr lang="en-US" sz="1600" dirty="0"/>
          </a:p>
        </p:txBody>
      </p:sp>
    </p:spTree>
    <p:extLst>
      <p:ext uri="{BB962C8B-B14F-4D97-AF65-F5344CB8AC3E}">
        <p14:creationId xmlns:p14="http://schemas.microsoft.com/office/powerpoint/2010/main" val="796085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31038968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lvl1pPr>
              <a:defRPr>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15507577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74928830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371707"/>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2870200"/>
            <a:ext cx="4769275" cy="610369"/>
          </a:xfrm>
          <a:solidFill>
            <a:schemeClr val="tx1"/>
          </a:solidFill>
        </p:spPr>
        <p:txBody>
          <a:bodyPr lIns="216000" tIns="216000" rIns="216000" bIns="216000">
            <a:spAutoFit/>
          </a:bodyPr>
          <a:lstStyle>
            <a:lvl1pPr marL="228600" indent="-228600">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2025-01-28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371707"/>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2870200"/>
            <a:ext cx="4769275" cy="610369"/>
          </a:xfrm>
          <a:solidFill>
            <a:schemeClr val="tx1"/>
          </a:solidFill>
        </p:spPr>
        <p:txBody>
          <a:bodyPr lIns="216000" tIns="216000" rIns="216000" bIns="216000">
            <a:spAutoFit/>
          </a:bodyPr>
          <a:lstStyle>
            <a:lvl1pPr marL="228600" indent="-228600">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719009"/>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8309234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2025-01-28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20066585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1F103A7D-6156-4141-A963-837B5225B931}" type="datetime1">
              <a:rPr lang="sv-SE" smtClean="0"/>
              <a:pPr/>
              <a:t>2025-01-28</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8136221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2091300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12411376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2025-01-28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12261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23214267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200"/>
            </a:lvl1pPr>
            <a:lvl2pPr>
              <a:lnSpc>
                <a:spcPct val="90000"/>
              </a:lnSpc>
              <a:defRPr sz="1000"/>
            </a:lvl2pPr>
            <a:lvl3pPr>
              <a:lnSpc>
                <a:spcPct val="100000"/>
              </a:lnSpc>
              <a:defRPr sz="8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2025-01-28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7304586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2025-01-28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437461"/>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Tree>
    <p:extLst>
      <p:ext uri="{BB962C8B-B14F-4D97-AF65-F5344CB8AC3E}">
        <p14:creationId xmlns:p14="http://schemas.microsoft.com/office/powerpoint/2010/main" val="1525616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2025-01-28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437461"/>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userDrawn="1"/>
        </p:nvPicPr>
        <p:blipFill>
          <a:blip r:embed="rId2"/>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42637846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2025-01-28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32142992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03705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Text Placeholder 2">
            <a:extLst>
              <a:ext uri="{FF2B5EF4-FFF2-40B4-BE49-F238E27FC236}">
                <a16:creationId xmlns:a16="http://schemas.microsoft.com/office/drawing/2014/main" id="{E5DA7DEB-AD29-7367-BDFC-59CD7B520C67}"/>
              </a:ext>
            </a:extLst>
          </p:cNvPr>
          <p:cNvSpPr>
            <a:spLocks noGrp="1"/>
          </p:cNvSpPr>
          <p:nvPr>
            <p:ph type="body" idx="13" hasCustomPrompt="1"/>
          </p:nvPr>
        </p:nvSpPr>
        <p:spPr>
          <a:xfrm>
            <a:off x="6505184" y="5019110"/>
            <a:ext cx="2672312" cy="734130"/>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b">
            <a:spAutoFit/>
          </a:bodyPr>
          <a:lstStyle>
            <a:lvl1pPr marL="0" indent="0">
              <a:buNone/>
              <a:defRPr sz="1000" b="0" i="0">
                <a:solidFill>
                  <a:schemeClr val="tx1"/>
                </a:solidFill>
                <a:latin typeface="Figtree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 som kan vara ungefär så lång och på max två rader:</a:t>
            </a:r>
          </a:p>
        </p:txBody>
      </p:sp>
      <p:sp>
        <p:nvSpPr>
          <p:cNvPr id="5" name="Title 1">
            <a:extLst>
              <a:ext uri="{FF2B5EF4-FFF2-40B4-BE49-F238E27FC236}">
                <a16:creationId xmlns:a16="http://schemas.microsoft.com/office/drawing/2014/main" id="{5F5E4632-366D-853F-4F60-2D02D4CAD3AA}"/>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9" name="Text Placeholder 3">
            <a:extLst>
              <a:ext uri="{FF2B5EF4-FFF2-40B4-BE49-F238E27FC236}">
                <a16:creationId xmlns:a16="http://schemas.microsoft.com/office/drawing/2014/main" id="{5BD1CB4F-8B97-4CFA-D020-DBAF70C79C80}"/>
              </a:ext>
            </a:extLst>
          </p:cNvPr>
          <p:cNvSpPr>
            <a:spLocks noGrp="1"/>
          </p:cNvSpPr>
          <p:nvPr>
            <p:ph type="body" sz="half" idx="2"/>
          </p:nvPr>
        </p:nvSpPr>
        <p:spPr>
          <a:xfrm>
            <a:off x="6401487" y="1700155"/>
            <a:ext cx="3932237" cy="3180734"/>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2718031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3932237"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680000" cy="892800"/>
          </a:xfrm>
        </p:spPr>
        <p:txBody>
          <a:bodyPr anchor="t"/>
          <a:lstStyle>
            <a:lvl1pPr>
              <a:lnSpc>
                <a:spcPct val="90000"/>
              </a:lnSpc>
              <a:defRPr sz="3200"/>
            </a:lvl1pPr>
          </a:lstStyle>
          <a:p>
            <a:r>
              <a:rPr lang="sv-SE" dirty="0"/>
              <a:t>Klicka här för att på rubriken</a:t>
            </a:r>
            <a:endParaRPr lang="en-US" dirty="0"/>
          </a:p>
        </p:txBody>
      </p:sp>
    </p:spTree>
    <p:extLst>
      <p:ext uri="{BB962C8B-B14F-4D97-AF65-F5344CB8AC3E}">
        <p14:creationId xmlns:p14="http://schemas.microsoft.com/office/powerpoint/2010/main" val="115731092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1700155"/>
            <a:ext cx="3932237" cy="2830282"/>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Tree>
    <p:extLst>
      <p:ext uri="{BB962C8B-B14F-4D97-AF65-F5344CB8AC3E}">
        <p14:creationId xmlns:p14="http://schemas.microsoft.com/office/powerpoint/2010/main" val="399994488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Rektangel 1">
            <a:extLst>
              <a:ext uri="{FF2B5EF4-FFF2-40B4-BE49-F238E27FC236}">
                <a16:creationId xmlns:a16="http://schemas.microsoft.com/office/drawing/2014/main" id="{57FBA471-F8B8-0971-53E6-97BB2075A68D}"/>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901486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17864039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8" y="2221954"/>
            <a:ext cx="3966126"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346382314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28321000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03437422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8793818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8" y="2221954"/>
            <a:ext cx="3966126" cy="3456457"/>
          </a:xfrm>
        </p:spPr>
        <p:txBody>
          <a:bodyPr>
            <a:norm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1130547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8" y="2221954"/>
            <a:ext cx="3966126"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2025-01-28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35214840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grpSp>
        <p:nvGrpSpPr>
          <p:cNvPr id="10" name="Grupp 9">
            <a:extLst>
              <a:ext uri="{FF2B5EF4-FFF2-40B4-BE49-F238E27FC236}">
                <a16:creationId xmlns:a16="http://schemas.microsoft.com/office/drawing/2014/main" id="{AE433EAE-03B9-48E0-020E-A8C3B6B2CD3E}"/>
              </a:ext>
            </a:extLst>
          </p:cNvPr>
          <p:cNvGrpSpPr/>
          <p:nvPr userDrawn="1"/>
        </p:nvGrpSpPr>
        <p:grpSpPr>
          <a:xfrm>
            <a:off x="1283624" y="745116"/>
            <a:ext cx="9624752" cy="749255"/>
            <a:chOff x="1287518" y="1952019"/>
            <a:chExt cx="9624752" cy="749255"/>
          </a:xfrm>
        </p:grpSpPr>
        <p:cxnSp>
          <p:nvCxnSpPr>
            <p:cNvPr id="11" name="Rak 10">
              <a:extLst>
                <a:ext uri="{FF2B5EF4-FFF2-40B4-BE49-F238E27FC236}">
                  <a16:creationId xmlns:a16="http://schemas.microsoft.com/office/drawing/2014/main" id="{97C933B7-CB97-9035-96AD-0A7A469445A0}"/>
                </a:ext>
              </a:extLst>
            </p:cNvPr>
            <p:cNvCxnSpPr>
              <a:cxnSpLocks/>
            </p:cNvCxnSpPr>
            <p:nvPr/>
          </p:nvCxnSpPr>
          <p:spPr>
            <a:xfrm>
              <a:off x="1923262" y="2336724"/>
              <a:ext cx="8345476" cy="0"/>
            </a:xfrm>
            <a:prstGeom prst="line">
              <a:avLst/>
            </a:prstGeom>
            <a:ln w="285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12" name="Bild 11" descr="Tummen upp med hel fyllning">
              <a:extLst>
                <a:ext uri="{FF2B5EF4-FFF2-40B4-BE49-F238E27FC236}">
                  <a16:creationId xmlns:a16="http://schemas.microsoft.com/office/drawing/2014/main" id="{9294B0F4-447A-5244-9F79-3989455136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287518" y="2089274"/>
              <a:ext cx="612000" cy="612000"/>
            </a:xfrm>
            <a:prstGeom prst="rect">
              <a:avLst/>
            </a:prstGeom>
          </p:spPr>
        </p:pic>
        <p:pic>
          <p:nvPicPr>
            <p:cNvPr id="13" name="Bild 12" descr="Tummen ned med hel fyllning">
              <a:extLst>
                <a:ext uri="{FF2B5EF4-FFF2-40B4-BE49-F238E27FC236}">
                  <a16:creationId xmlns:a16="http://schemas.microsoft.com/office/drawing/2014/main" id="{430AE063-B672-4437-475E-80C46A2E27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0300270" y="1952019"/>
              <a:ext cx="612000" cy="612000"/>
            </a:xfrm>
            <a:prstGeom prst="rect">
              <a:avLst/>
            </a:prstGeom>
          </p:spPr>
        </p:pic>
      </p:grpSp>
      <p:grpSp>
        <p:nvGrpSpPr>
          <p:cNvPr id="14" name="Grupp 13">
            <a:extLst>
              <a:ext uri="{FF2B5EF4-FFF2-40B4-BE49-F238E27FC236}">
                <a16:creationId xmlns:a16="http://schemas.microsoft.com/office/drawing/2014/main" id="{F0C47653-073A-5BCC-3271-96C11738E5F1}"/>
              </a:ext>
            </a:extLst>
          </p:cNvPr>
          <p:cNvGrpSpPr/>
          <p:nvPr userDrawn="1"/>
        </p:nvGrpSpPr>
        <p:grpSpPr>
          <a:xfrm>
            <a:off x="1283624" y="2172223"/>
            <a:ext cx="9624752" cy="749255"/>
            <a:chOff x="1287518" y="1952019"/>
            <a:chExt cx="9624752" cy="749255"/>
          </a:xfrm>
        </p:grpSpPr>
        <p:cxnSp>
          <p:nvCxnSpPr>
            <p:cNvPr id="15" name="Rak 14">
              <a:extLst>
                <a:ext uri="{FF2B5EF4-FFF2-40B4-BE49-F238E27FC236}">
                  <a16:creationId xmlns:a16="http://schemas.microsoft.com/office/drawing/2014/main" id="{9A69096A-7E42-4A53-BBC1-4DABBC3545DB}"/>
                </a:ext>
              </a:extLst>
            </p:cNvPr>
            <p:cNvCxnSpPr>
              <a:cxnSpLocks/>
            </p:cNvCxnSpPr>
            <p:nvPr/>
          </p:nvCxnSpPr>
          <p:spPr>
            <a:xfrm>
              <a:off x="1923262" y="2336724"/>
              <a:ext cx="8345476" cy="0"/>
            </a:xfrm>
            <a:prstGeom prst="line">
              <a:avLst/>
            </a:prstGeom>
            <a:ln w="285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16" name="Bild 15" descr="Tummen upp med hel fyllning">
              <a:extLst>
                <a:ext uri="{FF2B5EF4-FFF2-40B4-BE49-F238E27FC236}">
                  <a16:creationId xmlns:a16="http://schemas.microsoft.com/office/drawing/2014/main" id="{479CD290-D7E5-2A75-00AA-49722E3738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287518" y="2089274"/>
              <a:ext cx="612000" cy="612000"/>
            </a:xfrm>
            <a:prstGeom prst="rect">
              <a:avLst/>
            </a:prstGeom>
          </p:spPr>
        </p:pic>
        <p:pic>
          <p:nvPicPr>
            <p:cNvPr id="17" name="Bild 16" descr="Tummen ned med hel fyllning">
              <a:extLst>
                <a:ext uri="{FF2B5EF4-FFF2-40B4-BE49-F238E27FC236}">
                  <a16:creationId xmlns:a16="http://schemas.microsoft.com/office/drawing/2014/main" id="{8892735C-75D6-2733-4450-172CDD7E49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0300270" y="1952019"/>
              <a:ext cx="612000" cy="612000"/>
            </a:xfrm>
            <a:prstGeom prst="rect">
              <a:avLst/>
            </a:prstGeom>
          </p:spPr>
        </p:pic>
      </p:grpSp>
      <p:grpSp>
        <p:nvGrpSpPr>
          <p:cNvPr id="18" name="Grupp 17">
            <a:extLst>
              <a:ext uri="{FF2B5EF4-FFF2-40B4-BE49-F238E27FC236}">
                <a16:creationId xmlns:a16="http://schemas.microsoft.com/office/drawing/2014/main" id="{1887CF05-3AA6-6B85-379F-9B668451D1A0}"/>
              </a:ext>
            </a:extLst>
          </p:cNvPr>
          <p:cNvGrpSpPr/>
          <p:nvPr userDrawn="1"/>
        </p:nvGrpSpPr>
        <p:grpSpPr>
          <a:xfrm>
            <a:off x="1283624" y="3599330"/>
            <a:ext cx="9624752" cy="749255"/>
            <a:chOff x="1287518" y="1952019"/>
            <a:chExt cx="9624752" cy="749255"/>
          </a:xfrm>
        </p:grpSpPr>
        <p:cxnSp>
          <p:nvCxnSpPr>
            <p:cNvPr id="19" name="Rak 18">
              <a:extLst>
                <a:ext uri="{FF2B5EF4-FFF2-40B4-BE49-F238E27FC236}">
                  <a16:creationId xmlns:a16="http://schemas.microsoft.com/office/drawing/2014/main" id="{AF69782C-703A-E45F-3C49-D387168E21E1}"/>
                </a:ext>
              </a:extLst>
            </p:cNvPr>
            <p:cNvCxnSpPr>
              <a:cxnSpLocks/>
            </p:cNvCxnSpPr>
            <p:nvPr/>
          </p:nvCxnSpPr>
          <p:spPr>
            <a:xfrm>
              <a:off x="1923262" y="2336724"/>
              <a:ext cx="8345476" cy="0"/>
            </a:xfrm>
            <a:prstGeom prst="line">
              <a:avLst/>
            </a:prstGeom>
            <a:ln w="285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20" name="Bild 19" descr="Tummen upp med hel fyllning">
              <a:extLst>
                <a:ext uri="{FF2B5EF4-FFF2-40B4-BE49-F238E27FC236}">
                  <a16:creationId xmlns:a16="http://schemas.microsoft.com/office/drawing/2014/main" id="{B269CE83-77A3-3235-005C-17110AA0B0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287518" y="2089274"/>
              <a:ext cx="612000" cy="612000"/>
            </a:xfrm>
            <a:prstGeom prst="rect">
              <a:avLst/>
            </a:prstGeom>
          </p:spPr>
        </p:pic>
        <p:pic>
          <p:nvPicPr>
            <p:cNvPr id="21" name="Bild 20" descr="Tummen ned med hel fyllning">
              <a:extLst>
                <a:ext uri="{FF2B5EF4-FFF2-40B4-BE49-F238E27FC236}">
                  <a16:creationId xmlns:a16="http://schemas.microsoft.com/office/drawing/2014/main" id="{8BBA7BD2-CAEF-4CFF-45F5-C0EF96F4B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0300270" y="1952019"/>
              <a:ext cx="612000" cy="612000"/>
            </a:xfrm>
            <a:prstGeom prst="rect">
              <a:avLst/>
            </a:prstGeom>
          </p:spPr>
        </p:pic>
      </p:grpSp>
      <p:grpSp>
        <p:nvGrpSpPr>
          <p:cNvPr id="3" name="Grupp 2">
            <a:extLst>
              <a:ext uri="{FF2B5EF4-FFF2-40B4-BE49-F238E27FC236}">
                <a16:creationId xmlns:a16="http://schemas.microsoft.com/office/drawing/2014/main" id="{96EC46D9-5B43-2AE1-5F0D-C75E65AAFFC5}"/>
              </a:ext>
            </a:extLst>
          </p:cNvPr>
          <p:cNvGrpSpPr/>
          <p:nvPr userDrawn="1"/>
        </p:nvGrpSpPr>
        <p:grpSpPr>
          <a:xfrm>
            <a:off x="1283624" y="5026438"/>
            <a:ext cx="9624752" cy="749255"/>
            <a:chOff x="1287518" y="1952019"/>
            <a:chExt cx="9624752" cy="749255"/>
          </a:xfrm>
        </p:grpSpPr>
        <p:cxnSp>
          <p:nvCxnSpPr>
            <p:cNvPr id="8" name="Rak 7">
              <a:extLst>
                <a:ext uri="{FF2B5EF4-FFF2-40B4-BE49-F238E27FC236}">
                  <a16:creationId xmlns:a16="http://schemas.microsoft.com/office/drawing/2014/main" id="{55C3F006-699D-DBFE-95D9-F03BD7836EE0}"/>
                </a:ext>
              </a:extLst>
            </p:cNvPr>
            <p:cNvCxnSpPr>
              <a:cxnSpLocks/>
            </p:cNvCxnSpPr>
            <p:nvPr/>
          </p:nvCxnSpPr>
          <p:spPr>
            <a:xfrm>
              <a:off x="1923262" y="2336724"/>
              <a:ext cx="8345476" cy="0"/>
            </a:xfrm>
            <a:prstGeom prst="line">
              <a:avLst/>
            </a:prstGeom>
            <a:ln w="28575">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22" name="Bild 21" descr="Tummen upp med hel fyllning">
              <a:extLst>
                <a:ext uri="{FF2B5EF4-FFF2-40B4-BE49-F238E27FC236}">
                  <a16:creationId xmlns:a16="http://schemas.microsoft.com/office/drawing/2014/main" id="{CC7799B1-6075-12CF-0ED3-1B49044C19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287518" y="2089274"/>
              <a:ext cx="612000" cy="612000"/>
            </a:xfrm>
            <a:prstGeom prst="rect">
              <a:avLst/>
            </a:prstGeom>
          </p:spPr>
        </p:pic>
        <p:pic>
          <p:nvPicPr>
            <p:cNvPr id="23" name="Bild 22" descr="Tummen ned med hel fyllning">
              <a:extLst>
                <a:ext uri="{FF2B5EF4-FFF2-40B4-BE49-F238E27FC236}">
                  <a16:creationId xmlns:a16="http://schemas.microsoft.com/office/drawing/2014/main" id="{BAF891E9-5DAA-7EED-F044-F5DBB7B64B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0300270" y="1952019"/>
              <a:ext cx="612000" cy="612000"/>
            </a:xfrm>
            <a:prstGeom prst="rect">
              <a:avLst/>
            </a:prstGeom>
          </p:spPr>
        </p:pic>
      </p:grpSp>
    </p:spTree>
    <p:extLst>
      <p:ext uri="{BB962C8B-B14F-4D97-AF65-F5344CB8AC3E}">
        <p14:creationId xmlns:p14="http://schemas.microsoft.com/office/powerpoint/2010/main" val="12526244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1F103A7D-6156-4141-A963-837B5225B931}" type="datetime1">
              <a:rPr lang="sv-SE" smtClean="0"/>
              <a:pPr/>
              <a:t>2025-01-28</a:t>
            </a:fld>
            <a:endParaRPr lang="sv-SE" dirty="0"/>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7" name="Date Placeholder 4">
            <a:extLst>
              <a:ext uri="{FF2B5EF4-FFF2-40B4-BE49-F238E27FC236}">
                <a16:creationId xmlns:a16="http://schemas.microsoft.com/office/drawing/2014/main" id="{34019180-CD0C-D9AA-4101-B8AAD85574AF}"/>
              </a:ext>
            </a:extLst>
          </p:cNvPr>
          <p:cNvSpPr txBox="1">
            <a:spLocks/>
          </p:cNvSpPr>
          <p:nvPr userDrawn="1"/>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2025-01-28</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userDrawn="1"/>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userDrawn="1"/>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0" name="Title 1">
            <a:extLst>
              <a:ext uri="{FF2B5EF4-FFF2-40B4-BE49-F238E27FC236}">
                <a16:creationId xmlns:a16="http://schemas.microsoft.com/office/drawing/2014/main" id="{2B87F099-D02D-7986-FEF1-932FFF9C2E80}"/>
              </a:ext>
            </a:extLst>
          </p:cNvPr>
          <p:cNvSpPr txBox="1">
            <a:spLocks/>
          </p:cNvSpPr>
          <p:nvPr userDrawn="1"/>
        </p:nvSpPr>
        <p:spPr>
          <a:xfrm>
            <a:off x="839788" y="760212"/>
            <a:ext cx="3932237" cy="89280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1" i="0" kern="1200">
                <a:solidFill>
                  <a:schemeClr val="tx1"/>
                </a:solidFill>
                <a:latin typeface="Larken ExtraBold" pitchFamily="2" charset="0"/>
                <a:ea typeface="+mj-ea"/>
                <a:cs typeface="+mj-cs"/>
              </a:defRPr>
            </a:lvl1pPr>
          </a:lstStyle>
          <a:p>
            <a:r>
              <a:rPr lang="sv-SE" b="0"/>
              <a:t>Klicka här för att ändra mall</a:t>
            </a:r>
            <a:endParaRPr lang="en-US" b="0" dirty="0"/>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graphicFrame>
        <p:nvGraphicFramePr>
          <p:cNvPr id="13" name="Tabell 12">
            <a:extLst>
              <a:ext uri="{FF2B5EF4-FFF2-40B4-BE49-F238E27FC236}">
                <a16:creationId xmlns:a16="http://schemas.microsoft.com/office/drawing/2014/main" id="{4E618852-835A-BB64-5B2B-4E46D8D1C784}"/>
              </a:ext>
            </a:extLst>
          </p:cNvPr>
          <p:cNvGraphicFramePr>
            <a:graphicFrameLocks noGrp="1"/>
          </p:cNvGraphicFramePr>
          <p:nvPr userDrawn="1">
            <p:extLst>
              <p:ext uri="{D42A27DB-BD31-4B8C-83A1-F6EECF244321}">
                <p14:modId xmlns:p14="http://schemas.microsoft.com/office/powerpoint/2010/main" val="944136681"/>
              </p:ext>
            </p:extLst>
          </p:nvPr>
        </p:nvGraphicFramePr>
        <p:xfrm>
          <a:off x="5080000" y="1653013"/>
          <a:ext cx="6272212" cy="4011339"/>
        </p:xfrm>
        <a:graphic>
          <a:graphicData uri="http://schemas.openxmlformats.org/drawingml/2006/table">
            <a:tbl>
              <a:tblPr firstRow="1" bandRow="1">
                <a:tableStyleId>{5C22544A-7EE6-4342-B048-85BDC9FD1C3A}</a:tableStyleId>
              </a:tblPr>
              <a:tblGrid>
                <a:gridCol w="1568053">
                  <a:extLst>
                    <a:ext uri="{9D8B030D-6E8A-4147-A177-3AD203B41FA5}">
                      <a16:colId xmlns:a16="http://schemas.microsoft.com/office/drawing/2014/main" val="921801984"/>
                    </a:ext>
                  </a:extLst>
                </a:gridCol>
                <a:gridCol w="1568053">
                  <a:extLst>
                    <a:ext uri="{9D8B030D-6E8A-4147-A177-3AD203B41FA5}">
                      <a16:colId xmlns:a16="http://schemas.microsoft.com/office/drawing/2014/main" val="2246505528"/>
                    </a:ext>
                  </a:extLst>
                </a:gridCol>
                <a:gridCol w="1568053">
                  <a:extLst>
                    <a:ext uri="{9D8B030D-6E8A-4147-A177-3AD203B41FA5}">
                      <a16:colId xmlns:a16="http://schemas.microsoft.com/office/drawing/2014/main" val="1338182119"/>
                    </a:ext>
                  </a:extLst>
                </a:gridCol>
                <a:gridCol w="1568053">
                  <a:extLst>
                    <a:ext uri="{9D8B030D-6E8A-4147-A177-3AD203B41FA5}">
                      <a16:colId xmlns:a16="http://schemas.microsoft.com/office/drawing/2014/main" val="7754782"/>
                    </a:ext>
                  </a:extLst>
                </a:gridCol>
              </a:tblGrid>
              <a:tr h="133711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827378495"/>
                  </a:ext>
                </a:extLst>
              </a:tr>
              <a:tr h="1337113">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98433201"/>
                  </a:ext>
                </a:extLst>
              </a:tr>
              <a:tr h="133711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3078265281"/>
                  </a:ext>
                </a:extLst>
              </a:tr>
            </a:tbl>
          </a:graphicData>
        </a:graphic>
      </p:graphicFrame>
    </p:spTree>
    <p:extLst>
      <p:ext uri="{BB962C8B-B14F-4D97-AF65-F5344CB8AC3E}">
        <p14:creationId xmlns:p14="http://schemas.microsoft.com/office/powerpoint/2010/main" val="373068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1F103A7D-6156-4141-A963-837B5225B931}" type="datetime1">
              <a:rPr lang="sv-SE" smtClean="0"/>
              <a:pPr/>
              <a:t>2025-01-28</a:t>
            </a:fld>
            <a:endParaRPr lang="sv-SE" dirty="0"/>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t"/>
          <a:lstStyle/>
          <a:p>
            <a:r>
              <a:rPr lang="sv-SE" dirty="0"/>
              <a:t>Tabellsida</a:t>
            </a:r>
            <a:endParaRPr lang="en-US" dirty="0"/>
          </a:p>
        </p:txBody>
      </p:sp>
      <p:graphicFrame>
        <p:nvGraphicFramePr>
          <p:cNvPr id="13" name="Tabell 12">
            <a:extLst>
              <a:ext uri="{FF2B5EF4-FFF2-40B4-BE49-F238E27FC236}">
                <a16:creationId xmlns:a16="http://schemas.microsoft.com/office/drawing/2014/main" id="{C1235145-DAC8-026C-A6C1-48F6B2F373BC}"/>
              </a:ext>
            </a:extLst>
          </p:cNvPr>
          <p:cNvGraphicFramePr>
            <a:graphicFrameLocks noGrp="1"/>
          </p:cNvGraphicFramePr>
          <p:nvPr userDrawn="1">
            <p:extLst>
              <p:ext uri="{D42A27DB-BD31-4B8C-83A1-F6EECF244321}">
                <p14:modId xmlns:p14="http://schemas.microsoft.com/office/powerpoint/2010/main" val="1396643183"/>
              </p:ext>
            </p:extLst>
          </p:nvPr>
        </p:nvGraphicFramePr>
        <p:xfrm>
          <a:off x="761162" y="1675958"/>
          <a:ext cx="10669675" cy="3795200"/>
        </p:xfrm>
        <a:graphic>
          <a:graphicData uri="http://schemas.openxmlformats.org/drawingml/2006/table">
            <a:tbl>
              <a:tblPr firstRow="1" bandRow="1">
                <a:tableStyleId>{5C22544A-7EE6-4342-B048-85BDC9FD1C3A}</a:tableStyleId>
              </a:tblPr>
              <a:tblGrid>
                <a:gridCol w="2133935">
                  <a:extLst>
                    <a:ext uri="{9D8B030D-6E8A-4147-A177-3AD203B41FA5}">
                      <a16:colId xmlns:a16="http://schemas.microsoft.com/office/drawing/2014/main" val="2500451169"/>
                    </a:ext>
                  </a:extLst>
                </a:gridCol>
                <a:gridCol w="2133935">
                  <a:extLst>
                    <a:ext uri="{9D8B030D-6E8A-4147-A177-3AD203B41FA5}">
                      <a16:colId xmlns:a16="http://schemas.microsoft.com/office/drawing/2014/main" val="3723639782"/>
                    </a:ext>
                  </a:extLst>
                </a:gridCol>
                <a:gridCol w="2133935">
                  <a:extLst>
                    <a:ext uri="{9D8B030D-6E8A-4147-A177-3AD203B41FA5}">
                      <a16:colId xmlns:a16="http://schemas.microsoft.com/office/drawing/2014/main" val="2479528029"/>
                    </a:ext>
                  </a:extLst>
                </a:gridCol>
                <a:gridCol w="2133935">
                  <a:extLst>
                    <a:ext uri="{9D8B030D-6E8A-4147-A177-3AD203B41FA5}">
                      <a16:colId xmlns:a16="http://schemas.microsoft.com/office/drawing/2014/main" val="219627214"/>
                    </a:ext>
                  </a:extLst>
                </a:gridCol>
                <a:gridCol w="2133935">
                  <a:extLst>
                    <a:ext uri="{9D8B030D-6E8A-4147-A177-3AD203B41FA5}">
                      <a16:colId xmlns:a16="http://schemas.microsoft.com/office/drawing/2014/main" val="2532767520"/>
                    </a:ext>
                  </a:extLst>
                </a:gridCol>
              </a:tblGrid>
              <a:tr h="94880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3752366420"/>
                  </a:ext>
                </a:extLst>
              </a:tr>
              <a:tr h="94880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239922885"/>
                  </a:ext>
                </a:extLst>
              </a:tr>
              <a:tr h="94880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724451648"/>
                  </a:ext>
                </a:extLst>
              </a:tr>
              <a:tr h="948800">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3877234751"/>
                  </a:ext>
                </a:extLst>
              </a:tr>
            </a:tbl>
          </a:graphicData>
        </a:graphic>
      </p:graphicFrame>
    </p:spTree>
    <p:extLst>
      <p:ext uri="{BB962C8B-B14F-4D97-AF65-F5344CB8AC3E}">
        <p14:creationId xmlns:p14="http://schemas.microsoft.com/office/powerpoint/2010/main" val="131101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2025-01-28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1061561"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3351271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1F103A7D-6156-4141-A963-837B5225B931}" type="datetime1">
              <a:rPr lang="sv-SE" smtClean="0"/>
              <a:pPr/>
              <a:t>2025-01-28</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dirty="0"/>
              <a:t>Namnet på presentationen</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34"/>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95854110"/>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694" r:id="rId3"/>
    <p:sldLayoutId id="2147483708" r:id="rId4"/>
    <p:sldLayoutId id="2147483684" r:id="rId5"/>
    <p:sldLayoutId id="2147483674" r:id="rId6"/>
    <p:sldLayoutId id="2147483704" r:id="rId7"/>
    <p:sldLayoutId id="2147483705" r:id="rId8"/>
    <p:sldLayoutId id="2147483695" r:id="rId9"/>
    <p:sldLayoutId id="2147483706" r:id="rId10"/>
    <p:sldLayoutId id="2147483675" r:id="rId11"/>
    <p:sldLayoutId id="2147483690" r:id="rId12"/>
    <p:sldLayoutId id="2147483689" r:id="rId13"/>
    <p:sldLayoutId id="2147483677" r:id="rId14"/>
    <p:sldLayoutId id="2147483693" r:id="rId15"/>
    <p:sldLayoutId id="2147483678" r:id="rId16"/>
    <p:sldLayoutId id="2147483679" r:id="rId17"/>
    <p:sldLayoutId id="2147483687" r:id="rId18"/>
    <p:sldLayoutId id="2147483697" r:id="rId19"/>
    <p:sldLayoutId id="2147483680" r:id="rId20"/>
    <p:sldLayoutId id="2147483702" r:id="rId21"/>
    <p:sldLayoutId id="2147483703" r:id="rId22"/>
    <p:sldLayoutId id="2147483685" r:id="rId23"/>
    <p:sldLayoutId id="2147483681" r:id="rId24"/>
    <p:sldLayoutId id="2147483686" r:id="rId25"/>
    <p:sldLayoutId id="2147483699" r:id="rId26"/>
    <p:sldLayoutId id="2147483700" r:id="rId27"/>
    <p:sldLayoutId id="2147483691" r:id="rId28"/>
    <p:sldLayoutId id="2147483683" r:id="rId29"/>
    <p:sldLayoutId id="2147483692" r:id="rId30"/>
    <p:sldLayoutId id="2147483707" r:id="rId31"/>
    <p:sldLayoutId id="2147483698" r:id="rId32"/>
  </p:sldLayoutIdLst>
  <p:hf hdr="0"/>
  <p:txStyles>
    <p:titleStyle>
      <a:lvl1pPr algn="l" defTabSz="914400" rtl="0" eaLnBrk="1" latinLnBrk="0" hangingPunct="1">
        <a:lnSpc>
          <a:spcPct val="8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742950" indent="-285750" algn="l" defTabSz="914400" rtl="0" eaLnBrk="1" latinLnBrk="0" hangingPunct="1">
        <a:lnSpc>
          <a:spcPct val="80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AEB7B6-C671-82AB-137B-BF63F9B3C598}"/>
              </a:ext>
            </a:extLst>
          </p:cNvPr>
          <p:cNvSpPr>
            <a:spLocks noGrp="1"/>
          </p:cNvSpPr>
          <p:nvPr>
            <p:ph type="ctrTitle"/>
          </p:nvPr>
        </p:nvSpPr>
        <p:spPr>
          <a:xfrm>
            <a:off x="1492383" y="2349532"/>
            <a:ext cx="7456883" cy="1298642"/>
          </a:xfrm>
        </p:spPr>
        <p:txBody>
          <a:bodyPr>
            <a:normAutofit fontScale="90000"/>
          </a:bodyPr>
          <a:lstStyle/>
          <a:p>
            <a:r>
              <a:rPr lang="sv-SE" dirty="0"/>
              <a:t>Självskattningsstöd i arbetet med er säkerhetskultur</a:t>
            </a:r>
          </a:p>
        </p:txBody>
      </p:sp>
    </p:spTree>
    <p:extLst>
      <p:ext uri="{BB962C8B-B14F-4D97-AF65-F5344CB8AC3E}">
        <p14:creationId xmlns:p14="http://schemas.microsoft.com/office/powerpoint/2010/main" val="4661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B0DC-387D-2CD5-9811-3F2734A94E1D}"/>
            </a:ext>
          </a:extLst>
        </p:cNvPr>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79B88B-10A6-B7B4-06A3-8E432BD3AF74}"/>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3" name="Platshållare för sidfot 2">
            <a:extLst>
              <a:ext uri="{FF2B5EF4-FFF2-40B4-BE49-F238E27FC236}">
                <a16:creationId xmlns:a16="http://schemas.microsoft.com/office/drawing/2014/main" id="{F21475FF-A3B9-8B92-7C4E-F1EFF703265E}"/>
              </a:ext>
            </a:extLst>
          </p:cNvPr>
          <p:cNvSpPr>
            <a:spLocks noGrp="1"/>
          </p:cNvSpPr>
          <p:nvPr>
            <p:ph type="ftr" sz="quarter" idx="11"/>
          </p:nvPr>
        </p:nvSpPr>
        <p:spPr/>
        <p:txBody>
          <a:bodyPr/>
          <a:lstStyle/>
          <a:p>
            <a:r>
              <a:rPr lang="sv-SE"/>
              <a:t>Namnet på presentationen</a:t>
            </a:r>
            <a:endParaRPr lang="sv-SE" dirty="0"/>
          </a:p>
        </p:txBody>
      </p:sp>
      <p:sp>
        <p:nvSpPr>
          <p:cNvPr id="4" name="Platshållare för bildnummer 3">
            <a:extLst>
              <a:ext uri="{FF2B5EF4-FFF2-40B4-BE49-F238E27FC236}">
                <a16:creationId xmlns:a16="http://schemas.microsoft.com/office/drawing/2014/main" id="{0A340212-2AD9-45CC-1AB6-E9A4E64ECB56}"/>
              </a:ext>
            </a:extLst>
          </p:cNvPr>
          <p:cNvSpPr>
            <a:spLocks noGrp="1"/>
          </p:cNvSpPr>
          <p:nvPr>
            <p:ph type="sldNum" sz="quarter" idx="12"/>
          </p:nvPr>
        </p:nvSpPr>
        <p:spPr/>
        <p:txBody>
          <a:bodyPr/>
          <a:lstStyle/>
          <a:p>
            <a:fld id="{A96BDF98-47F6-474D-9A48-7BA703DF66EB}" type="slidenum">
              <a:rPr lang="sv-SE" smtClean="0"/>
              <a:pPr/>
              <a:t>3</a:t>
            </a:fld>
            <a:endParaRPr lang="sv-SE" dirty="0"/>
          </a:p>
        </p:txBody>
      </p:sp>
      <p:sp>
        <p:nvSpPr>
          <p:cNvPr id="6" name="Platshållare för innehåll 5">
            <a:extLst>
              <a:ext uri="{FF2B5EF4-FFF2-40B4-BE49-F238E27FC236}">
                <a16:creationId xmlns:a16="http://schemas.microsoft.com/office/drawing/2014/main" id="{47B3F69F-9AC3-74A3-5D98-A49D1625E74C}"/>
              </a:ext>
            </a:extLst>
          </p:cNvPr>
          <p:cNvSpPr>
            <a:spLocks noGrp="1"/>
          </p:cNvSpPr>
          <p:nvPr>
            <p:ph idx="1"/>
          </p:nvPr>
        </p:nvSpPr>
        <p:spPr>
          <a:xfrm>
            <a:off x="761163" y="1421258"/>
            <a:ext cx="10505552" cy="4889007"/>
          </a:xfrm>
        </p:spPr>
        <p:txBody>
          <a:bodyPr>
            <a:normAutofit fontScale="92500" lnSpcReduction="20000"/>
          </a:bodyPr>
          <a:lstStyle/>
          <a:p>
            <a:r>
              <a:rPr lang="sv-SE" sz="1600" b="1" dirty="0">
                <a:latin typeface="Figtree SemiBold" pitchFamily="2" charset="0"/>
              </a:rPr>
              <a:t>Genom att tillsammans reflektera över och identifiera hur den ideala säkerhetskulturen på arbetsplatsen, eller i organisationen, skulle vara och vilka styrkor och svagheter som finns idag i relation till idealet, får ni ett bra utgångsläge för att komma fram till vad som fungerar bra och vad som behöver göras för att skapa den kultur ni vill ha.</a:t>
            </a:r>
          </a:p>
          <a:p>
            <a:r>
              <a:rPr lang="sv-SE" b="1" dirty="0">
                <a:latin typeface="Figtree" pitchFamily="2" charset="0"/>
              </a:rPr>
              <a:t>Syfte med stödmaterialet:</a:t>
            </a:r>
            <a:r>
              <a:rPr lang="sv-SE" dirty="0">
                <a:latin typeface="Figtree" pitchFamily="2" charset="0"/>
              </a:rPr>
              <a:t> Det är tänkt att fungera som en aktivitet för att få igång en reflektion och dialog. </a:t>
            </a:r>
          </a:p>
          <a:p>
            <a:r>
              <a:rPr lang="sv-SE" b="1" dirty="0">
                <a:latin typeface="Figtree" pitchFamily="2" charset="0"/>
              </a:rPr>
              <a:t>Vem kan använda stödmaterialet: </a:t>
            </a:r>
            <a:r>
              <a:rPr lang="sv-SE" dirty="0">
                <a:latin typeface="Figtree" pitchFamily="2" charset="0"/>
              </a:rPr>
              <a:t>Övningen kan göras av olika grupper, till exempel; i en ledningsgrupp, en grupp med skyddsombud på en arbetsplats.</a:t>
            </a:r>
          </a:p>
          <a:p>
            <a:r>
              <a:rPr lang="sv-SE" b="1" dirty="0">
                <a:latin typeface="Figtree" pitchFamily="2" charset="0"/>
              </a:rPr>
              <a:t>Hur kan du använda stödmaterialet? </a:t>
            </a:r>
            <a:r>
              <a:rPr lang="sv-SE" dirty="0">
                <a:latin typeface="Figtree" pitchFamily="2" charset="0"/>
              </a:rPr>
              <a:t>Stödet består av ett skattningsunderlag som hjälper er att identifiera var ni befinner er idag och var ni vill vara om ett år. Underlaget består av åtta områden och ni väljer vilka områden ni vill reflektera kring. </a:t>
            </a:r>
          </a:p>
          <a:p>
            <a:r>
              <a:rPr lang="sv-SE" dirty="0">
                <a:latin typeface="Figtree" pitchFamily="2" charset="0"/>
              </a:rPr>
              <a:t>Om övningen genomförs i en stor grupp kan ni dela in er i mindre grupper som gör var sin gruppreflektion. Skriv i så fall ut sidorna 5 och 6 i den här presentationen, tillsammans med sidorna 6 och 7</a:t>
            </a:r>
            <a:r>
              <a:rPr lang="sv-SE" sz="1500" baseline="30000" dirty="0">
                <a:latin typeface="Figtree" pitchFamily="2" charset="0"/>
              </a:rPr>
              <a:t>*</a:t>
            </a:r>
            <a:r>
              <a:rPr lang="sv-SE" dirty="0">
                <a:latin typeface="Figtree" pitchFamily="2" charset="0"/>
              </a:rPr>
              <a:t> i säkerhetskulturbroschyren och dela ut till grupperna.</a:t>
            </a:r>
          </a:p>
          <a:p>
            <a:r>
              <a:rPr lang="sv-SE" b="1" dirty="0">
                <a:latin typeface="Figtree" pitchFamily="2" charset="0"/>
              </a:rPr>
              <a:t>Instruktion till den som leder övningen:</a:t>
            </a:r>
          </a:p>
          <a:p>
            <a:pPr marL="342900" indent="-342900">
              <a:buFont typeface="+mj-lt"/>
              <a:buAutoNum type="arabicPeriod"/>
            </a:pPr>
            <a:r>
              <a:rPr lang="sv-SE" dirty="0">
                <a:latin typeface="Figtree" pitchFamily="2" charset="0"/>
              </a:rPr>
              <a:t>Ge varje grupp/hela gruppen en instruktion kring övningen (se bild 4) samt mall för skattningen (bild 5-6) och </a:t>
            </a:r>
            <a:br>
              <a:rPr lang="sv-SE" dirty="0">
                <a:latin typeface="Figtree" pitchFamily="2" charset="0"/>
              </a:rPr>
            </a:br>
            <a:r>
              <a:rPr lang="sv-SE" dirty="0">
                <a:latin typeface="Figtree" pitchFamily="2" charset="0"/>
              </a:rPr>
              <a:t>samla sedan in gruppernas svar.</a:t>
            </a:r>
          </a:p>
          <a:p>
            <a:pPr marL="342900" indent="-342900">
              <a:buFont typeface="+mj-lt"/>
              <a:buAutoNum type="arabicPeriod"/>
            </a:pPr>
            <a:r>
              <a:rPr lang="sv-SE" dirty="0">
                <a:latin typeface="Figtree" pitchFamily="2" charset="0"/>
              </a:rPr>
              <a:t>När samtliga sidor samlats in – sammanställ ”medlet” av dessa och presentera resultatet, förslagsvis med hjälp av </a:t>
            </a:r>
            <a:br>
              <a:rPr lang="sv-SE" dirty="0">
                <a:latin typeface="Figtree" pitchFamily="2" charset="0"/>
              </a:rPr>
            </a:br>
            <a:r>
              <a:rPr lang="sv-SE" dirty="0">
                <a:latin typeface="Figtree" pitchFamily="2" charset="0"/>
              </a:rPr>
              <a:t>sidorna 7 och 8 i denna presentation. På sidan 9 finns ett exempel.</a:t>
            </a:r>
          </a:p>
          <a:p>
            <a:pPr marL="342900" indent="-342900">
              <a:buFont typeface="+mj-lt"/>
              <a:buAutoNum type="arabicPeriod"/>
            </a:pPr>
            <a:r>
              <a:rPr lang="sv-SE" dirty="0">
                <a:latin typeface="Figtree" pitchFamily="2" charset="0"/>
              </a:rPr>
              <a:t>Be gruppdeltagarna om exempel på varför de bedömt sig på en viss nivå samt vilka områden de anser är viktigast </a:t>
            </a:r>
            <a:br>
              <a:rPr lang="sv-SE" dirty="0">
                <a:latin typeface="Figtree" pitchFamily="2" charset="0"/>
              </a:rPr>
            </a:br>
            <a:r>
              <a:rPr lang="sv-SE" dirty="0">
                <a:latin typeface="Figtree" pitchFamily="2" charset="0"/>
              </a:rPr>
              <a:t>att förbättra till nästa år. </a:t>
            </a:r>
          </a:p>
          <a:p>
            <a:pPr marL="342900" indent="-342900">
              <a:buFont typeface="+mj-lt"/>
              <a:buAutoNum type="arabicPeriod"/>
            </a:pPr>
            <a:r>
              <a:rPr lang="sv-SE" dirty="0">
                <a:latin typeface="Figtree" pitchFamily="2" charset="0"/>
              </a:rPr>
              <a:t>Be grupperna komma med förslag på vad som skulle kunna göras för att åstadkomma en förflyttning för dessa områden.</a:t>
            </a:r>
          </a:p>
          <a:p>
            <a:br>
              <a:rPr lang="sv-SE" sz="1100" dirty="0">
                <a:latin typeface="Figtree" pitchFamily="2" charset="0"/>
              </a:rPr>
            </a:br>
            <a:r>
              <a:rPr lang="sv-SE" sz="1100" dirty="0">
                <a:latin typeface="Figtree" pitchFamily="2" charset="0"/>
              </a:rPr>
              <a:t>*Om du har en utskriven alt. tryckt version (A5) av broschyren är det s. 9-12 du ska använda – de motsvarar s.6-7 i PDF-versionen.</a:t>
            </a:r>
          </a:p>
        </p:txBody>
      </p:sp>
      <p:sp>
        <p:nvSpPr>
          <p:cNvPr id="7" name="Rubrik 6">
            <a:extLst>
              <a:ext uri="{FF2B5EF4-FFF2-40B4-BE49-F238E27FC236}">
                <a16:creationId xmlns:a16="http://schemas.microsoft.com/office/drawing/2014/main" id="{EA4AA1E2-D3E4-28BC-189B-710192A68BB6}"/>
              </a:ext>
            </a:extLst>
          </p:cNvPr>
          <p:cNvSpPr>
            <a:spLocks noGrp="1"/>
          </p:cNvSpPr>
          <p:nvPr>
            <p:ph type="title"/>
          </p:nvPr>
        </p:nvSpPr>
        <p:spPr/>
        <p:txBody>
          <a:bodyPr/>
          <a:lstStyle/>
          <a:p>
            <a:r>
              <a:rPr lang="sv-SE" dirty="0"/>
              <a:t>Varför finns det här stödet och hur kan det användas?</a:t>
            </a:r>
          </a:p>
        </p:txBody>
      </p:sp>
    </p:spTree>
    <p:extLst>
      <p:ext uri="{BB962C8B-B14F-4D97-AF65-F5344CB8AC3E}">
        <p14:creationId xmlns:p14="http://schemas.microsoft.com/office/powerpoint/2010/main" val="31122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81ED2-AD57-2EF6-63A0-62C942CDE8BD}"/>
            </a:ext>
          </a:extLst>
        </p:cNvPr>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151FB6-96F2-2A3B-75E4-AAE486B608D3}"/>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3" name="Platshållare för sidfot 2">
            <a:extLst>
              <a:ext uri="{FF2B5EF4-FFF2-40B4-BE49-F238E27FC236}">
                <a16:creationId xmlns:a16="http://schemas.microsoft.com/office/drawing/2014/main" id="{6FE6C4BF-1E1D-11BD-9D14-C9B6AACAAA04}"/>
              </a:ext>
            </a:extLst>
          </p:cNvPr>
          <p:cNvSpPr>
            <a:spLocks noGrp="1"/>
          </p:cNvSpPr>
          <p:nvPr>
            <p:ph type="ftr" sz="quarter" idx="11"/>
          </p:nvPr>
        </p:nvSpPr>
        <p:spPr/>
        <p:txBody>
          <a:bodyPr/>
          <a:lstStyle/>
          <a:p>
            <a:r>
              <a:rPr lang="sv-SE"/>
              <a:t>Namnet på presentationen</a:t>
            </a:r>
            <a:endParaRPr lang="sv-SE" dirty="0"/>
          </a:p>
        </p:txBody>
      </p:sp>
      <p:sp>
        <p:nvSpPr>
          <p:cNvPr id="4" name="Platshållare för bildnummer 3">
            <a:extLst>
              <a:ext uri="{FF2B5EF4-FFF2-40B4-BE49-F238E27FC236}">
                <a16:creationId xmlns:a16="http://schemas.microsoft.com/office/drawing/2014/main" id="{C4F2182B-438E-B624-C622-4F75358599CB}"/>
              </a:ext>
            </a:extLst>
          </p:cNvPr>
          <p:cNvSpPr>
            <a:spLocks noGrp="1"/>
          </p:cNvSpPr>
          <p:nvPr>
            <p:ph type="sldNum" sz="quarter" idx="12"/>
          </p:nvPr>
        </p:nvSpPr>
        <p:spPr/>
        <p:txBody>
          <a:bodyPr/>
          <a:lstStyle/>
          <a:p>
            <a:fld id="{A96BDF98-47F6-474D-9A48-7BA703DF66EB}" type="slidenum">
              <a:rPr lang="sv-SE" smtClean="0"/>
              <a:pPr/>
              <a:t>4</a:t>
            </a:fld>
            <a:endParaRPr lang="sv-SE" dirty="0"/>
          </a:p>
        </p:txBody>
      </p:sp>
      <p:sp>
        <p:nvSpPr>
          <p:cNvPr id="6" name="Platshållare för innehåll 5">
            <a:extLst>
              <a:ext uri="{FF2B5EF4-FFF2-40B4-BE49-F238E27FC236}">
                <a16:creationId xmlns:a16="http://schemas.microsoft.com/office/drawing/2014/main" id="{4511B35C-5134-97FE-5BB7-3C04FBCBE415}"/>
              </a:ext>
            </a:extLst>
          </p:cNvPr>
          <p:cNvSpPr>
            <a:spLocks noGrp="1"/>
          </p:cNvSpPr>
          <p:nvPr>
            <p:ph idx="1"/>
          </p:nvPr>
        </p:nvSpPr>
        <p:spPr>
          <a:xfrm>
            <a:off x="761161" y="1555818"/>
            <a:ext cx="6542730" cy="4595436"/>
          </a:xfrm>
        </p:spPr>
        <p:txBody>
          <a:bodyPr>
            <a:normAutofit fontScale="92500" lnSpcReduction="10000"/>
          </a:bodyPr>
          <a:lstStyle/>
          <a:p>
            <a:pPr marL="342900" indent="-342900">
              <a:buFont typeface="+mj-lt"/>
              <a:buAutoNum type="arabicPeriod"/>
            </a:pPr>
            <a:r>
              <a:rPr lang="sv-SE" sz="1800" dirty="0"/>
              <a:t>Läs igenom sidorna 6-7</a:t>
            </a:r>
            <a:r>
              <a:rPr lang="sv-SE" sz="1800" baseline="30000" dirty="0"/>
              <a:t>*</a:t>
            </a:r>
            <a:r>
              <a:rPr lang="sv-SE" sz="1800" dirty="0"/>
              <a:t> i Håll Nollans säkerhetskulturbroschyr som beskriver olika områden som är viktiga för en god säkerhetskultur. </a:t>
            </a:r>
          </a:p>
          <a:p>
            <a:pPr marL="342900" indent="-342900">
              <a:buFont typeface="+mj-lt"/>
              <a:buAutoNum type="arabicPeriod"/>
            </a:pPr>
            <a:r>
              <a:rPr lang="sv-SE" sz="1800" dirty="0"/>
              <a:t>Skatta var ni själva </a:t>
            </a:r>
            <a:r>
              <a:rPr lang="sv-SE" sz="1800" b="1" dirty="0"/>
              <a:t>befinner er </a:t>
            </a:r>
            <a:r>
              <a:rPr lang="sv-SE" sz="1800" dirty="0"/>
              <a:t>inom dessa områden.</a:t>
            </a:r>
          </a:p>
          <a:p>
            <a:pPr marL="581025" lvl="1" indent="-215900">
              <a:buFont typeface="+mj-lt"/>
              <a:buAutoNum type="alphaLcParenR"/>
            </a:pPr>
            <a:r>
              <a:rPr lang="sv-SE" sz="1600" dirty="0"/>
              <a:t>Markera var ni anser att er organisation/arbetsplats befinner er genom att sätta ett kryss (”X”) på linjen mellan tummarna (”tumme ner” = sämsta möjliga, ”tumme upp” = bäst i klassen).</a:t>
            </a:r>
          </a:p>
          <a:p>
            <a:pPr marL="581025" lvl="1" indent="-215900">
              <a:buFont typeface="+mj-lt"/>
              <a:buAutoNum type="alphaLcParenR"/>
            </a:pPr>
            <a:r>
              <a:rPr lang="sv-SE" sz="1600" dirty="0"/>
              <a:t>Anteckna exempel på varför ni bedömt er på en viss nivå.</a:t>
            </a:r>
          </a:p>
          <a:p>
            <a:pPr marL="342900" indent="-342900">
              <a:buFont typeface="+mj-lt"/>
              <a:buAutoNum type="arabicPeriod"/>
            </a:pPr>
            <a:r>
              <a:rPr lang="sv-SE" sz="1800" dirty="0"/>
              <a:t>Gör om övningen, men nu med perspektivet var ni </a:t>
            </a:r>
            <a:r>
              <a:rPr lang="sv-SE" sz="1800" b="1" dirty="0"/>
              <a:t>önskar att ni är om ett år</a:t>
            </a:r>
            <a:r>
              <a:rPr lang="sv-SE" sz="1800" dirty="0"/>
              <a:t>. Markera detta med en ring ”O”.</a:t>
            </a:r>
          </a:p>
          <a:p>
            <a:r>
              <a:rPr lang="sv-SE" sz="1800" dirty="0"/>
              <a:t>Utse en i gruppen att leda dialogen, en annan att göra markeringarna och en tredje som för anteckningar kring exempel på varför ni bedömt er på viss nivå. </a:t>
            </a:r>
          </a:p>
          <a:p>
            <a:r>
              <a:rPr lang="sv-SE" sz="1800" dirty="0"/>
              <a:t>Lämna in de ifyllda sidorna till den som presenterat övningen.</a:t>
            </a:r>
          </a:p>
          <a:p>
            <a:r>
              <a:rPr lang="sv-SE" sz="1100" dirty="0"/>
              <a:t>*Om du har en utskriven alt. tryckt version (A5) av broschyren är det s. 9-12 du ska använda</a:t>
            </a:r>
          </a:p>
        </p:txBody>
      </p:sp>
      <p:sp>
        <p:nvSpPr>
          <p:cNvPr id="7" name="Rubrik 6">
            <a:extLst>
              <a:ext uri="{FF2B5EF4-FFF2-40B4-BE49-F238E27FC236}">
                <a16:creationId xmlns:a16="http://schemas.microsoft.com/office/drawing/2014/main" id="{E7E6EA32-998C-95FB-6FDB-AFCC741DA978}"/>
              </a:ext>
            </a:extLst>
          </p:cNvPr>
          <p:cNvSpPr>
            <a:spLocks noGrp="1"/>
          </p:cNvSpPr>
          <p:nvPr>
            <p:ph type="title"/>
          </p:nvPr>
        </p:nvSpPr>
        <p:spPr/>
        <p:txBody>
          <a:bodyPr>
            <a:normAutofit/>
          </a:bodyPr>
          <a:lstStyle/>
          <a:p>
            <a:r>
              <a:rPr lang="sv-SE" dirty="0"/>
              <a:t>Skattning av var vi är idag och var vi vill vara om ett år</a:t>
            </a:r>
          </a:p>
        </p:txBody>
      </p:sp>
      <p:pic>
        <p:nvPicPr>
          <p:cNvPr id="10" name="Bildobjekt 9" descr="En bild som visar Människoansikte, text, klädsel, person&#10;&#10;Automatiskt genererad beskrivning">
            <a:extLst>
              <a:ext uri="{FF2B5EF4-FFF2-40B4-BE49-F238E27FC236}">
                <a16:creationId xmlns:a16="http://schemas.microsoft.com/office/drawing/2014/main" id="{EDE3A7EC-9178-6889-996F-3F7D75618C4F}"/>
              </a:ext>
            </a:extLst>
          </p:cNvPr>
          <p:cNvPicPr>
            <a:picLocks noChangeAspect="1"/>
          </p:cNvPicPr>
          <p:nvPr/>
        </p:nvPicPr>
        <p:blipFill>
          <a:blip r:embed="rId2"/>
          <a:stretch>
            <a:fillRect/>
          </a:stretch>
        </p:blipFill>
        <p:spPr>
          <a:xfrm>
            <a:off x="7799831" y="1715451"/>
            <a:ext cx="3276273" cy="2312085"/>
          </a:xfrm>
          <a:prstGeom prst="rect">
            <a:avLst/>
          </a:prstGeom>
        </p:spPr>
      </p:pic>
      <p:pic>
        <p:nvPicPr>
          <p:cNvPr id="14" name="Bildobjekt 13" descr="En bild som visar text, skärmbild, dokument, Teckensnitt&#10;&#10;Automatiskt genererad beskrivning">
            <a:extLst>
              <a:ext uri="{FF2B5EF4-FFF2-40B4-BE49-F238E27FC236}">
                <a16:creationId xmlns:a16="http://schemas.microsoft.com/office/drawing/2014/main" id="{3FA89F4D-8AC9-973D-3F30-9DD14A1D9D3D}"/>
              </a:ext>
            </a:extLst>
          </p:cNvPr>
          <p:cNvPicPr>
            <a:picLocks noChangeAspect="1"/>
          </p:cNvPicPr>
          <p:nvPr/>
        </p:nvPicPr>
        <p:blipFill>
          <a:blip r:embed="rId3"/>
          <a:stretch>
            <a:fillRect/>
          </a:stretch>
        </p:blipFill>
        <p:spPr>
          <a:xfrm>
            <a:off x="7799830" y="4067030"/>
            <a:ext cx="3276273" cy="2312085"/>
          </a:xfrm>
          <a:prstGeom prst="rect">
            <a:avLst/>
          </a:prstGeom>
        </p:spPr>
      </p:pic>
    </p:spTree>
    <p:extLst>
      <p:ext uri="{BB962C8B-B14F-4D97-AF65-F5344CB8AC3E}">
        <p14:creationId xmlns:p14="http://schemas.microsoft.com/office/powerpoint/2010/main" val="50939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5EBD9-372E-A449-7A85-96D219603DDC}"/>
            </a:ext>
          </a:extLst>
        </p:cNvPr>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1E6F1F3-5F27-0615-B8EA-0156E0841A42}"/>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4" name="Platshållare för sidfot 3">
            <a:extLst>
              <a:ext uri="{FF2B5EF4-FFF2-40B4-BE49-F238E27FC236}">
                <a16:creationId xmlns:a16="http://schemas.microsoft.com/office/drawing/2014/main" id="{E2A4ABA4-BED3-FE48-35CF-F840C3B652EF}"/>
              </a:ext>
            </a:extLst>
          </p:cNvPr>
          <p:cNvSpPr>
            <a:spLocks noGrp="1"/>
          </p:cNvSpPr>
          <p:nvPr>
            <p:ph type="ftr" sz="quarter" idx="11"/>
          </p:nvPr>
        </p:nvSpPr>
        <p:spPr/>
        <p:txBody>
          <a:bodyPr/>
          <a:lstStyle/>
          <a:p>
            <a:r>
              <a:rPr lang="sv-SE" dirty="0"/>
              <a:t>Självuppskattning</a:t>
            </a:r>
          </a:p>
        </p:txBody>
      </p:sp>
      <p:sp>
        <p:nvSpPr>
          <p:cNvPr id="5" name="Platshållare för bildnummer 4">
            <a:extLst>
              <a:ext uri="{FF2B5EF4-FFF2-40B4-BE49-F238E27FC236}">
                <a16:creationId xmlns:a16="http://schemas.microsoft.com/office/drawing/2014/main" id="{ED1A4D86-06AD-1A15-08E4-D757F205450C}"/>
              </a:ext>
            </a:extLst>
          </p:cNvPr>
          <p:cNvSpPr>
            <a:spLocks noGrp="1"/>
          </p:cNvSpPr>
          <p:nvPr>
            <p:ph type="sldNum" sz="quarter" idx="12"/>
          </p:nvPr>
        </p:nvSpPr>
        <p:spPr/>
        <p:txBody>
          <a:bodyPr/>
          <a:lstStyle/>
          <a:p>
            <a:fld id="{A96BDF98-47F6-474D-9A48-7BA703DF66EB}" type="slidenum">
              <a:rPr lang="sv-SE" smtClean="0"/>
              <a:pPr/>
              <a:t>5</a:t>
            </a:fld>
            <a:endParaRPr lang="sv-SE" dirty="0"/>
          </a:p>
        </p:txBody>
      </p:sp>
      <p:sp>
        <p:nvSpPr>
          <p:cNvPr id="15" name="textruta 14">
            <a:extLst>
              <a:ext uri="{FF2B5EF4-FFF2-40B4-BE49-F238E27FC236}">
                <a16:creationId xmlns:a16="http://schemas.microsoft.com/office/drawing/2014/main" id="{28E304C8-A313-3617-03C4-A02105F425FC}"/>
              </a:ext>
            </a:extLst>
          </p:cNvPr>
          <p:cNvSpPr txBox="1"/>
          <p:nvPr/>
        </p:nvSpPr>
        <p:spPr>
          <a:xfrm rot="16200000">
            <a:off x="172078" y="2309722"/>
            <a:ext cx="1267127" cy="523220"/>
          </a:xfrm>
          <a:prstGeom prst="rect">
            <a:avLst/>
          </a:prstGeom>
          <a:noFill/>
        </p:spPr>
        <p:txBody>
          <a:bodyPr wrap="square" rtlCol="0">
            <a:spAutoFit/>
          </a:bodyPr>
          <a:lstStyle/>
          <a:p>
            <a:pPr algn="ctr"/>
            <a:r>
              <a:rPr lang="sv-SE" sz="1400" dirty="0">
                <a:latin typeface="Figtree" pitchFamily="2" charset="0"/>
              </a:rPr>
              <a:t>Synligt ledarskap</a:t>
            </a:r>
          </a:p>
        </p:txBody>
      </p:sp>
      <p:sp>
        <p:nvSpPr>
          <p:cNvPr id="16" name="textruta 15">
            <a:extLst>
              <a:ext uri="{FF2B5EF4-FFF2-40B4-BE49-F238E27FC236}">
                <a16:creationId xmlns:a16="http://schemas.microsoft.com/office/drawing/2014/main" id="{ADE79501-A1A9-42D6-BB4B-C639F75E2106}"/>
              </a:ext>
            </a:extLst>
          </p:cNvPr>
          <p:cNvSpPr txBox="1"/>
          <p:nvPr/>
        </p:nvSpPr>
        <p:spPr>
          <a:xfrm rot="16200000">
            <a:off x="172077" y="3745266"/>
            <a:ext cx="1267127" cy="523220"/>
          </a:xfrm>
          <a:prstGeom prst="rect">
            <a:avLst/>
          </a:prstGeom>
          <a:noFill/>
        </p:spPr>
        <p:txBody>
          <a:bodyPr wrap="square" rtlCol="0">
            <a:spAutoFit/>
          </a:bodyPr>
          <a:lstStyle/>
          <a:p>
            <a:pPr algn="ctr"/>
            <a:r>
              <a:rPr lang="sv-SE" sz="1400" dirty="0">
                <a:latin typeface="Figtree" pitchFamily="2" charset="0"/>
              </a:rPr>
              <a:t>Allas</a:t>
            </a:r>
            <a:br>
              <a:rPr lang="sv-SE" sz="1400" dirty="0">
                <a:latin typeface="Figtree" pitchFamily="2" charset="0"/>
              </a:rPr>
            </a:br>
            <a:r>
              <a:rPr lang="sv-SE" sz="1400" dirty="0">
                <a:latin typeface="Figtree" pitchFamily="2" charset="0"/>
              </a:rPr>
              <a:t>engagemang</a:t>
            </a:r>
          </a:p>
        </p:txBody>
      </p:sp>
      <p:sp>
        <p:nvSpPr>
          <p:cNvPr id="17" name="textruta 16">
            <a:extLst>
              <a:ext uri="{FF2B5EF4-FFF2-40B4-BE49-F238E27FC236}">
                <a16:creationId xmlns:a16="http://schemas.microsoft.com/office/drawing/2014/main" id="{0986403F-7721-DD3E-4E78-DE155CB3F278}"/>
              </a:ext>
            </a:extLst>
          </p:cNvPr>
          <p:cNvSpPr txBox="1"/>
          <p:nvPr/>
        </p:nvSpPr>
        <p:spPr>
          <a:xfrm rot="16200000">
            <a:off x="172077" y="5180809"/>
            <a:ext cx="1267127" cy="523220"/>
          </a:xfrm>
          <a:prstGeom prst="rect">
            <a:avLst/>
          </a:prstGeom>
          <a:noFill/>
        </p:spPr>
        <p:txBody>
          <a:bodyPr wrap="square" rtlCol="0">
            <a:spAutoFit/>
          </a:bodyPr>
          <a:lstStyle/>
          <a:p>
            <a:pPr algn="ctr"/>
            <a:r>
              <a:rPr lang="sv-SE" sz="1400" dirty="0">
                <a:latin typeface="Figtree" pitchFamily="2" charset="0"/>
              </a:rPr>
              <a:t>Omtanke om varandra</a:t>
            </a:r>
          </a:p>
        </p:txBody>
      </p:sp>
      <p:sp>
        <p:nvSpPr>
          <p:cNvPr id="2" name="textruta 1">
            <a:extLst>
              <a:ext uri="{FF2B5EF4-FFF2-40B4-BE49-F238E27FC236}">
                <a16:creationId xmlns:a16="http://schemas.microsoft.com/office/drawing/2014/main" id="{D1EA9746-604B-B8A6-8A22-89C30D02BDD7}"/>
              </a:ext>
            </a:extLst>
          </p:cNvPr>
          <p:cNvSpPr txBox="1"/>
          <p:nvPr/>
        </p:nvSpPr>
        <p:spPr>
          <a:xfrm rot="16200000">
            <a:off x="172076" y="766457"/>
            <a:ext cx="1267127" cy="738664"/>
          </a:xfrm>
          <a:prstGeom prst="rect">
            <a:avLst/>
          </a:prstGeom>
          <a:noFill/>
        </p:spPr>
        <p:txBody>
          <a:bodyPr wrap="square" rtlCol="0">
            <a:spAutoFit/>
          </a:bodyPr>
          <a:lstStyle/>
          <a:p>
            <a:pPr algn="ctr"/>
            <a:r>
              <a:rPr lang="sv-SE" sz="1400" dirty="0">
                <a:latin typeface="Figtree" pitchFamily="2" charset="0"/>
              </a:rPr>
              <a:t>Högsta ledningen tar ägarskap</a:t>
            </a:r>
          </a:p>
        </p:txBody>
      </p:sp>
    </p:spTree>
    <p:extLst>
      <p:ext uri="{BB962C8B-B14F-4D97-AF65-F5344CB8AC3E}">
        <p14:creationId xmlns:p14="http://schemas.microsoft.com/office/powerpoint/2010/main" val="88917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F84E-D63A-268C-07F2-ECC29977697E}"/>
            </a:ext>
          </a:extLst>
        </p:cNvPr>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FC7A43A-F269-9B21-1FE6-AE4C84A0D3DA}"/>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4" name="Platshållare för sidfot 3">
            <a:extLst>
              <a:ext uri="{FF2B5EF4-FFF2-40B4-BE49-F238E27FC236}">
                <a16:creationId xmlns:a16="http://schemas.microsoft.com/office/drawing/2014/main" id="{F7013E90-F695-8EA5-A600-88442544354A}"/>
              </a:ext>
            </a:extLst>
          </p:cNvPr>
          <p:cNvSpPr>
            <a:spLocks noGrp="1"/>
          </p:cNvSpPr>
          <p:nvPr>
            <p:ph type="ftr" sz="quarter" idx="11"/>
          </p:nvPr>
        </p:nvSpPr>
        <p:spPr/>
        <p:txBody>
          <a:bodyPr/>
          <a:lstStyle/>
          <a:p>
            <a:r>
              <a:rPr lang="sv-SE" dirty="0"/>
              <a:t>Självuppskattning</a:t>
            </a:r>
          </a:p>
        </p:txBody>
      </p:sp>
      <p:sp>
        <p:nvSpPr>
          <p:cNvPr id="5" name="Platshållare för bildnummer 4">
            <a:extLst>
              <a:ext uri="{FF2B5EF4-FFF2-40B4-BE49-F238E27FC236}">
                <a16:creationId xmlns:a16="http://schemas.microsoft.com/office/drawing/2014/main" id="{6F2BDF19-C970-3A27-3F82-9ED2F272537C}"/>
              </a:ext>
            </a:extLst>
          </p:cNvPr>
          <p:cNvSpPr>
            <a:spLocks noGrp="1"/>
          </p:cNvSpPr>
          <p:nvPr>
            <p:ph type="sldNum" sz="quarter" idx="12"/>
          </p:nvPr>
        </p:nvSpPr>
        <p:spPr/>
        <p:txBody>
          <a:bodyPr/>
          <a:lstStyle/>
          <a:p>
            <a:fld id="{A96BDF98-47F6-474D-9A48-7BA703DF66EB}" type="slidenum">
              <a:rPr lang="sv-SE" smtClean="0"/>
              <a:pPr/>
              <a:t>6</a:t>
            </a:fld>
            <a:endParaRPr lang="sv-SE" dirty="0"/>
          </a:p>
        </p:txBody>
      </p:sp>
      <p:sp>
        <p:nvSpPr>
          <p:cNvPr id="15" name="textruta 14">
            <a:extLst>
              <a:ext uri="{FF2B5EF4-FFF2-40B4-BE49-F238E27FC236}">
                <a16:creationId xmlns:a16="http://schemas.microsoft.com/office/drawing/2014/main" id="{F5E2EBE3-A104-D37D-A436-15CFCD2F1342}"/>
              </a:ext>
            </a:extLst>
          </p:cNvPr>
          <p:cNvSpPr txBox="1"/>
          <p:nvPr/>
        </p:nvSpPr>
        <p:spPr>
          <a:xfrm rot="16200000">
            <a:off x="172078" y="2202000"/>
            <a:ext cx="1267127" cy="738664"/>
          </a:xfrm>
          <a:prstGeom prst="rect">
            <a:avLst/>
          </a:prstGeom>
          <a:noFill/>
        </p:spPr>
        <p:txBody>
          <a:bodyPr wrap="square" rtlCol="0">
            <a:spAutoFit/>
          </a:bodyPr>
          <a:lstStyle/>
          <a:p>
            <a:pPr algn="ctr"/>
            <a:r>
              <a:rPr lang="sv-SE" sz="1400" dirty="0">
                <a:latin typeface="Figtree" pitchFamily="2" charset="0"/>
              </a:rPr>
              <a:t>Mål och lednings-system</a:t>
            </a:r>
          </a:p>
        </p:txBody>
      </p:sp>
      <p:sp>
        <p:nvSpPr>
          <p:cNvPr id="16" name="textruta 15">
            <a:extLst>
              <a:ext uri="{FF2B5EF4-FFF2-40B4-BE49-F238E27FC236}">
                <a16:creationId xmlns:a16="http://schemas.microsoft.com/office/drawing/2014/main" id="{957EB42B-62C9-1C04-8977-FACB71AB7647}"/>
              </a:ext>
            </a:extLst>
          </p:cNvPr>
          <p:cNvSpPr txBox="1"/>
          <p:nvPr/>
        </p:nvSpPr>
        <p:spPr>
          <a:xfrm rot="16200000">
            <a:off x="172077" y="3745266"/>
            <a:ext cx="1267127" cy="523220"/>
          </a:xfrm>
          <a:prstGeom prst="rect">
            <a:avLst/>
          </a:prstGeom>
          <a:noFill/>
        </p:spPr>
        <p:txBody>
          <a:bodyPr wrap="square" rtlCol="0">
            <a:spAutoFit/>
          </a:bodyPr>
          <a:lstStyle/>
          <a:p>
            <a:pPr algn="ctr"/>
            <a:r>
              <a:rPr lang="sv-SE" sz="1400" dirty="0">
                <a:latin typeface="Figtree" pitchFamily="2" charset="0"/>
              </a:rPr>
              <a:t>Lärande organisation</a:t>
            </a:r>
          </a:p>
        </p:txBody>
      </p:sp>
      <p:sp>
        <p:nvSpPr>
          <p:cNvPr id="17" name="textruta 16">
            <a:extLst>
              <a:ext uri="{FF2B5EF4-FFF2-40B4-BE49-F238E27FC236}">
                <a16:creationId xmlns:a16="http://schemas.microsoft.com/office/drawing/2014/main" id="{988493C0-DCFE-071F-F75A-505FEA6C415C}"/>
              </a:ext>
            </a:extLst>
          </p:cNvPr>
          <p:cNvSpPr txBox="1"/>
          <p:nvPr/>
        </p:nvSpPr>
        <p:spPr>
          <a:xfrm rot="16200000">
            <a:off x="172076" y="4965364"/>
            <a:ext cx="1267129" cy="954107"/>
          </a:xfrm>
          <a:prstGeom prst="rect">
            <a:avLst/>
          </a:prstGeom>
          <a:noFill/>
        </p:spPr>
        <p:txBody>
          <a:bodyPr wrap="square" rtlCol="0">
            <a:spAutoFit/>
          </a:bodyPr>
          <a:lstStyle/>
          <a:p>
            <a:pPr algn="ctr"/>
            <a:r>
              <a:rPr lang="sv-SE" sz="1400" dirty="0">
                <a:latin typeface="Figtree" pitchFamily="2" charset="0"/>
              </a:rPr>
              <a:t>Krokar </a:t>
            </a:r>
            <a:r>
              <a:rPr lang="sv-SE" sz="1400">
                <a:latin typeface="Figtree" pitchFamily="2" charset="0"/>
              </a:rPr>
              <a:t>arm med samarbets-partners</a:t>
            </a:r>
            <a:endParaRPr lang="sv-SE" sz="1400" dirty="0">
              <a:latin typeface="Figtree" pitchFamily="2" charset="0"/>
            </a:endParaRPr>
          </a:p>
        </p:txBody>
      </p:sp>
      <p:sp>
        <p:nvSpPr>
          <p:cNvPr id="2" name="textruta 1">
            <a:extLst>
              <a:ext uri="{FF2B5EF4-FFF2-40B4-BE49-F238E27FC236}">
                <a16:creationId xmlns:a16="http://schemas.microsoft.com/office/drawing/2014/main" id="{72B404DA-766B-199D-277F-310BECC9CBC1}"/>
              </a:ext>
            </a:extLst>
          </p:cNvPr>
          <p:cNvSpPr txBox="1"/>
          <p:nvPr/>
        </p:nvSpPr>
        <p:spPr>
          <a:xfrm rot="16200000">
            <a:off x="172076" y="874179"/>
            <a:ext cx="1267127" cy="523220"/>
          </a:xfrm>
          <a:prstGeom prst="rect">
            <a:avLst/>
          </a:prstGeom>
          <a:noFill/>
        </p:spPr>
        <p:txBody>
          <a:bodyPr wrap="square" rtlCol="0">
            <a:spAutoFit/>
          </a:bodyPr>
          <a:lstStyle/>
          <a:p>
            <a:pPr algn="ctr"/>
            <a:r>
              <a:rPr lang="sv-SE" sz="1400" dirty="0" err="1">
                <a:latin typeface="Figtree" pitchFamily="2" charset="0"/>
              </a:rPr>
              <a:t>Kommuni-kation</a:t>
            </a:r>
            <a:endParaRPr lang="sv-SE" sz="1400" dirty="0">
              <a:latin typeface="Figtree" pitchFamily="2" charset="0"/>
            </a:endParaRPr>
          </a:p>
        </p:txBody>
      </p:sp>
    </p:spTree>
    <p:extLst>
      <p:ext uri="{BB962C8B-B14F-4D97-AF65-F5344CB8AC3E}">
        <p14:creationId xmlns:p14="http://schemas.microsoft.com/office/powerpoint/2010/main" val="225273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5EBD9-372E-A449-7A85-96D219603DDC}"/>
            </a:ext>
          </a:extLst>
        </p:cNvPr>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1E6F1F3-5F27-0615-B8EA-0156E0841A4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711D5A-FA1E-6047-A461-97278EC81B9B}" type="datetime1">
              <a:rPr kumimoji="0" lang="sv-SE" sz="1000" b="0" i="0" u="none" strike="noStrike" kern="1200" cap="none" spc="0" normalizeH="0" baseline="0" noProof="0" smtClean="0">
                <a:ln>
                  <a:noFill/>
                </a:ln>
                <a:solidFill>
                  <a:srgbClr val="115E6A"/>
                </a:solidFill>
                <a:effectLst/>
                <a:uLnTx/>
                <a:uFillTx/>
                <a:latin typeface="Figtree Light"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2025-01-28</a:t>
            </a:fld>
            <a:endParaRPr kumimoji="0" lang="sv-SE" sz="1000" b="0" i="0" u="none" strike="noStrike" kern="1200" cap="none" spc="0" normalizeH="0" baseline="0" noProof="0" dirty="0">
              <a:ln>
                <a:noFill/>
              </a:ln>
              <a:solidFill>
                <a:srgbClr val="115E6A"/>
              </a:solidFill>
              <a:effectLst/>
              <a:uLnTx/>
              <a:uFillTx/>
              <a:latin typeface="Figtree Light" pitchFamily="2" charset="0"/>
              <a:ea typeface="+mn-ea"/>
              <a:cs typeface="+mn-cs"/>
            </a:endParaRPr>
          </a:p>
        </p:txBody>
      </p:sp>
      <p:sp>
        <p:nvSpPr>
          <p:cNvPr id="4" name="Platshållare för sidfot 3">
            <a:extLst>
              <a:ext uri="{FF2B5EF4-FFF2-40B4-BE49-F238E27FC236}">
                <a16:creationId xmlns:a16="http://schemas.microsoft.com/office/drawing/2014/main" id="{E2A4ABA4-BED3-FE48-35CF-F840C3B652E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115E6A"/>
                </a:solidFill>
                <a:effectLst/>
                <a:uLnTx/>
                <a:uFillTx/>
                <a:latin typeface="Figtree" pitchFamily="2" charset="0"/>
                <a:ea typeface="+mn-ea"/>
                <a:cs typeface="+mn-cs"/>
              </a:rPr>
              <a:t>Självuppskattning</a:t>
            </a:r>
          </a:p>
        </p:txBody>
      </p:sp>
      <p:sp>
        <p:nvSpPr>
          <p:cNvPr id="5" name="Platshållare för bildnummer 4">
            <a:extLst>
              <a:ext uri="{FF2B5EF4-FFF2-40B4-BE49-F238E27FC236}">
                <a16:creationId xmlns:a16="http://schemas.microsoft.com/office/drawing/2014/main" id="{ED1A4D86-06AD-1A15-08E4-D757F2054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6BDF98-47F6-474D-9A48-7BA703DF66EB}" type="slidenum">
              <a:rPr kumimoji="0" lang="sv-SE" sz="1000" b="1" i="0" u="none" strike="noStrike" kern="1200" cap="none" spc="0" normalizeH="0" baseline="0" noProof="0" smtClean="0">
                <a:ln>
                  <a:noFill/>
                </a:ln>
                <a:solidFill>
                  <a:srgbClr val="115E6A"/>
                </a:solidFill>
                <a:effectLst/>
                <a:uLnTx/>
                <a:uFillTx/>
                <a:latin typeface="Figtre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000" b="1" i="0" u="none" strike="noStrike" kern="1200" cap="none" spc="0" normalizeH="0" baseline="0" noProof="0" dirty="0">
              <a:ln>
                <a:noFill/>
              </a:ln>
              <a:solidFill>
                <a:srgbClr val="115E6A"/>
              </a:solidFill>
              <a:effectLst/>
              <a:uLnTx/>
              <a:uFillTx/>
              <a:latin typeface="Figtree" pitchFamily="2" charset="0"/>
              <a:ea typeface="+mn-ea"/>
              <a:cs typeface="+mn-cs"/>
            </a:endParaRPr>
          </a:p>
        </p:txBody>
      </p:sp>
      <p:sp>
        <p:nvSpPr>
          <p:cNvPr id="12" name="Multiplikation 11">
            <a:extLst>
              <a:ext uri="{FF2B5EF4-FFF2-40B4-BE49-F238E27FC236}">
                <a16:creationId xmlns:a16="http://schemas.microsoft.com/office/drawing/2014/main" id="{6488F160-1259-EB40-69BB-0E884755E335}"/>
              </a:ext>
            </a:extLst>
          </p:cNvPr>
          <p:cNvSpPr/>
          <p:nvPr/>
        </p:nvSpPr>
        <p:spPr>
          <a:xfrm>
            <a:off x="6346202" y="5797355"/>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aramond" panose="02020404030301010803"/>
              <a:ea typeface="+mn-ea"/>
              <a:cs typeface="+mn-cs"/>
            </a:endParaRPr>
          </a:p>
        </p:txBody>
      </p:sp>
      <p:pic>
        <p:nvPicPr>
          <p:cNvPr id="14" name="Bild 13" descr="Skål kontur">
            <a:extLst>
              <a:ext uri="{FF2B5EF4-FFF2-40B4-BE49-F238E27FC236}">
                <a16:creationId xmlns:a16="http://schemas.microsoft.com/office/drawing/2014/main" id="{6223F439-D16C-1465-9AE9-12E40FC5F4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4404" y="5796402"/>
            <a:ext cx="777600" cy="777600"/>
          </a:xfrm>
          <a:prstGeom prst="rect">
            <a:avLst/>
          </a:prstGeom>
        </p:spPr>
      </p:pic>
      <p:sp>
        <p:nvSpPr>
          <p:cNvPr id="15" name="textruta 14">
            <a:extLst>
              <a:ext uri="{FF2B5EF4-FFF2-40B4-BE49-F238E27FC236}">
                <a16:creationId xmlns:a16="http://schemas.microsoft.com/office/drawing/2014/main" id="{28E304C8-A313-3617-03C4-A02105F425FC}"/>
              </a:ext>
            </a:extLst>
          </p:cNvPr>
          <p:cNvSpPr txBox="1"/>
          <p:nvPr/>
        </p:nvSpPr>
        <p:spPr>
          <a:xfrm rot="16200000">
            <a:off x="172078" y="2309722"/>
            <a:ext cx="126712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t>Synligt ledarskap</a:t>
            </a:r>
          </a:p>
        </p:txBody>
      </p:sp>
      <p:sp>
        <p:nvSpPr>
          <p:cNvPr id="16" name="textruta 15">
            <a:extLst>
              <a:ext uri="{FF2B5EF4-FFF2-40B4-BE49-F238E27FC236}">
                <a16:creationId xmlns:a16="http://schemas.microsoft.com/office/drawing/2014/main" id="{ADE79501-A1A9-42D6-BB4B-C639F75E2106}"/>
              </a:ext>
            </a:extLst>
          </p:cNvPr>
          <p:cNvSpPr txBox="1"/>
          <p:nvPr/>
        </p:nvSpPr>
        <p:spPr>
          <a:xfrm rot="16200000">
            <a:off x="172077" y="3745266"/>
            <a:ext cx="126712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t>Allas</a:t>
            </a:r>
            <a:b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br>
            <a: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t>engagemang</a:t>
            </a:r>
          </a:p>
        </p:txBody>
      </p:sp>
      <p:sp>
        <p:nvSpPr>
          <p:cNvPr id="17" name="textruta 16">
            <a:extLst>
              <a:ext uri="{FF2B5EF4-FFF2-40B4-BE49-F238E27FC236}">
                <a16:creationId xmlns:a16="http://schemas.microsoft.com/office/drawing/2014/main" id="{0986403F-7721-DD3E-4E78-DE155CB3F278}"/>
              </a:ext>
            </a:extLst>
          </p:cNvPr>
          <p:cNvSpPr txBox="1"/>
          <p:nvPr/>
        </p:nvSpPr>
        <p:spPr>
          <a:xfrm rot="16200000">
            <a:off x="172077" y="5180809"/>
            <a:ext cx="126712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t>Omtanke om varandra</a:t>
            </a:r>
          </a:p>
        </p:txBody>
      </p:sp>
      <p:sp>
        <p:nvSpPr>
          <p:cNvPr id="2" name="textruta 1">
            <a:extLst>
              <a:ext uri="{FF2B5EF4-FFF2-40B4-BE49-F238E27FC236}">
                <a16:creationId xmlns:a16="http://schemas.microsoft.com/office/drawing/2014/main" id="{D1EA9746-604B-B8A6-8A22-89C30D02BDD7}"/>
              </a:ext>
            </a:extLst>
          </p:cNvPr>
          <p:cNvSpPr txBox="1"/>
          <p:nvPr/>
        </p:nvSpPr>
        <p:spPr>
          <a:xfrm rot="16200000">
            <a:off x="172076" y="766457"/>
            <a:ext cx="1267127"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pitchFamily="2" charset="0"/>
                <a:ea typeface="+mn-ea"/>
                <a:cs typeface="+mn-cs"/>
              </a:rPr>
              <a:t>Högsta ledningen tar ägarskap</a:t>
            </a:r>
          </a:p>
        </p:txBody>
      </p:sp>
      <p:sp>
        <p:nvSpPr>
          <p:cNvPr id="6" name="textruta 5">
            <a:extLst>
              <a:ext uri="{FF2B5EF4-FFF2-40B4-BE49-F238E27FC236}">
                <a16:creationId xmlns:a16="http://schemas.microsoft.com/office/drawing/2014/main" id="{D593DD4C-12AE-F3DA-596F-19C22B44D2B3}"/>
              </a:ext>
            </a:extLst>
          </p:cNvPr>
          <p:cNvSpPr txBox="1"/>
          <p:nvPr/>
        </p:nvSpPr>
        <p:spPr>
          <a:xfrm>
            <a:off x="6975723" y="6005159"/>
            <a:ext cx="1124986" cy="338554"/>
          </a:xfrm>
          <a:prstGeom prst="rect">
            <a:avLst/>
          </a:prstGeom>
          <a:noFill/>
        </p:spPr>
        <p:txBody>
          <a:bodyPr wrap="square" rtlCol="0">
            <a:spAutoFit/>
          </a:bodyPr>
          <a:lstStyle/>
          <a:p>
            <a:r>
              <a:rPr lang="sv-SE" sz="1600" dirty="0">
                <a:latin typeface="Figtree" pitchFamily="2" charset="0"/>
              </a:rPr>
              <a:t>Nuläge</a:t>
            </a:r>
          </a:p>
        </p:txBody>
      </p:sp>
      <p:sp>
        <p:nvSpPr>
          <p:cNvPr id="7" name="textruta 6">
            <a:extLst>
              <a:ext uri="{FF2B5EF4-FFF2-40B4-BE49-F238E27FC236}">
                <a16:creationId xmlns:a16="http://schemas.microsoft.com/office/drawing/2014/main" id="{8966DC31-2CA5-2596-4B81-7551DA2C3723}"/>
              </a:ext>
            </a:extLst>
          </p:cNvPr>
          <p:cNvSpPr txBox="1"/>
          <p:nvPr/>
        </p:nvSpPr>
        <p:spPr>
          <a:xfrm>
            <a:off x="9822003" y="6005159"/>
            <a:ext cx="1597363" cy="338554"/>
          </a:xfrm>
          <a:prstGeom prst="rect">
            <a:avLst/>
          </a:prstGeom>
          <a:noFill/>
        </p:spPr>
        <p:txBody>
          <a:bodyPr wrap="square" rtlCol="0">
            <a:spAutoFit/>
          </a:bodyPr>
          <a:lstStyle/>
          <a:p>
            <a:r>
              <a:rPr lang="sv-SE" sz="1600" dirty="0">
                <a:latin typeface="Figtree" pitchFamily="2" charset="0"/>
              </a:rPr>
              <a:t>Önskat läge</a:t>
            </a:r>
          </a:p>
        </p:txBody>
      </p:sp>
    </p:spTree>
    <p:extLst>
      <p:ext uri="{BB962C8B-B14F-4D97-AF65-F5344CB8AC3E}">
        <p14:creationId xmlns:p14="http://schemas.microsoft.com/office/powerpoint/2010/main" val="6531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F84E-D63A-268C-07F2-ECC29977697E}"/>
            </a:ext>
          </a:extLst>
        </p:cNvPr>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FC7A43A-F269-9B21-1FE6-AE4C84A0D3DA}"/>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4" name="Platshållare för sidfot 3">
            <a:extLst>
              <a:ext uri="{FF2B5EF4-FFF2-40B4-BE49-F238E27FC236}">
                <a16:creationId xmlns:a16="http://schemas.microsoft.com/office/drawing/2014/main" id="{F7013E90-F695-8EA5-A600-88442544354A}"/>
              </a:ext>
            </a:extLst>
          </p:cNvPr>
          <p:cNvSpPr>
            <a:spLocks noGrp="1"/>
          </p:cNvSpPr>
          <p:nvPr>
            <p:ph type="ftr" sz="quarter" idx="11"/>
          </p:nvPr>
        </p:nvSpPr>
        <p:spPr/>
        <p:txBody>
          <a:bodyPr/>
          <a:lstStyle/>
          <a:p>
            <a:r>
              <a:rPr lang="sv-SE" dirty="0"/>
              <a:t>Självuppskattning</a:t>
            </a:r>
          </a:p>
        </p:txBody>
      </p:sp>
      <p:sp>
        <p:nvSpPr>
          <p:cNvPr id="5" name="Platshållare för bildnummer 4">
            <a:extLst>
              <a:ext uri="{FF2B5EF4-FFF2-40B4-BE49-F238E27FC236}">
                <a16:creationId xmlns:a16="http://schemas.microsoft.com/office/drawing/2014/main" id="{6F2BDF19-C970-3A27-3F82-9ED2F272537C}"/>
              </a:ext>
            </a:extLst>
          </p:cNvPr>
          <p:cNvSpPr>
            <a:spLocks noGrp="1"/>
          </p:cNvSpPr>
          <p:nvPr>
            <p:ph type="sldNum" sz="quarter" idx="12"/>
          </p:nvPr>
        </p:nvSpPr>
        <p:spPr/>
        <p:txBody>
          <a:bodyPr/>
          <a:lstStyle/>
          <a:p>
            <a:fld id="{A96BDF98-47F6-474D-9A48-7BA703DF66EB}" type="slidenum">
              <a:rPr lang="sv-SE" smtClean="0"/>
              <a:pPr/>
              <a:t>8</a:t>
            </a:fld>
            <a:endParaRPr lang="sv-SE" dirty="0"/>
          </a:p>
        </p:txBody>
      </p:sp>
      <p:sp>
        <p:nvSpPr>
          <p:cNvPr id="12" name="Multiplikation 11">
            <a:extLst>
              <a:ext uri="{FF2B5EF4-FFF2-40B4-BE49-F238E27FC236}">
                <a16:creationId xmlns:a16="http://schemas.microsoft.com/office/drawing/2014/main" id="{F1A3494E-767C-3C26-5FED-3729F78D8984}"/>
              </a:ext>
            </a:extLst>
          </p:cNvPr>
          <p:cNvSpPr/>
          <p:nvPr/>
        </p:nvSpPr>
        <p:spPr>
          <a:xfrm>
            <a:off x="10119129" y="5797355"/>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 13" descr="Skål kontur">
            <a:extLst>
              <a:ext uri="{FF2B5EF4-FFF2-40B4-BE49-F238E27FC236}">
                <a16:creationId xmlns:a16="http://schemas.microsoft.com/office/drawing/2014/main" id="{FE1D21CB-22F5-DD85-0300-7B6FEF13A2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7737" y="5796402"/>
            <a:ext cx="777600" cy="777600"/>
          </a:xfrm>
          <a:prstGeom prst="rect">
            <a:avLst/>
          </a:prstGeom>
        </p:spPr>
      </p:pic>
      <p:sp>
        <p:nvSpPr>
          <p:cNvPr id="15" name="textruta 14">
            <a:extLst>
              <a:ext uri="{FF2B5EF4-FFF2-40B4-BE49-F238E27FC236}">
                <a16:creationId xmlns:a16="http://schemas.microsoft.com/office/drawing/2014/main" id="{F5E2EBE3-A104-D37D-A436-15CFCD2F1342}"/>
              </a:ext>
            </a:extLst>
          </p:cNvPr>
          <p:cNvSpPr txBox="1"/>
          <p:nvPr/>
        </p:nvSpPr>
        <p:spPr>
          <a:xfrm rot="16200000">
            <a:off x="172078" y="2202000"/>
            <a:ext cx="1267127" cy="738664"/>
          </a:xfrm>
          <a:prstGeom prst="rect">
            <a:avLst/>
          </a:prstGeom>
          <a:noFill/>
        </p:spPr>
        <p:txBody>
          <a:bodyPr wrap="square" rtlCol="0">
            <a:spAutoFit/>
          </a:bodyPr>
          <a:lstStyle/>
          <a:p>
            <a:pPr algn="ctr"/>
            <a:r>
              <a:rPr lang="sv-SE" sz="1400" dirty="0">
                <a:latin typeface="Figtree" pitchFamily="2" charset="0"/>
              </a:rPr>
              <a:t>Mål och lednings-system</a:t>
            </a:r>
          </a:p>
        </p:txBody>
      </p:sp>
      <p:sp>
        <p:nvSpPr>
          <p:cNvPr id="16" name="textruta 15">
            <a:extLst>
              <a:ext uri="{FF2B5EF4-FFF2-40B4-BE49-F238E27FC236}">
                <a16:creationId xmlns:a16="http://schemas.microsoft.com/office/drawing/2014/main" id="{957EB42B-62C9-1C04-8977-FACB71AB7647}"/>
              </a:ext>
            </a:extLst>
          </p:cNvPr>
          <p:cNvSpPr txBox="1"/>
          <p:nvPr/>
        </p:nvSpPr>
        <p:spPr>
          <a:xfrm rot="16200000">
            <a:off x="172077" y="3745266"/>
            <a:ext cx="1267127" cy="523220"/>
          </a:xfrm>
          <a:prstGeom prst="rect">
            <a:avLst/>
          </a:prstGeom>
          <a:noFill/>
        </p:spPr>
        <p:txBody>
          <a:bodyPr wrap="square" rtlCol="0">
            <a:spAutoFit/>
          </a:bodyPr>
          <a:lstStyle/>
          <a:p>
            <a:pPr algn="ctr"/>
            <a:r>
              <a:rPr lang="sv-SE" sz="1400" dirty="0">
                <a:latin typeface="Figtree" pitchFamily="2" charset="0"/>
              </a:rPr>
              <a:t>Lärande organisation</a:t>
            </a:r>
          </a:p>
        </p:txBody>
      </p:sp>
      <p:sp>
        <p:nvSpPr>
          <p:cNvPr id="17" name="textruta 16">
            <a:extLst>
              <a:ext uri="{FF2B5EF4-FFF2-40B4-BE49-F238E27FC236}">
                <a16:creationId xmlns:a16="http://schemas.microsoft.com/office/drawing/2014/main" id="{988493C0-DCFE-071F-F75A-505FEA6C415C}"/>
              </a:ext>
            </a:extLst>
          </p:cNvPr>
          <p:cNvSpPr txBox="1"/>
          <p:nvPr/>
        </p:nvSpPr>
        <p:spPr>
          <a:xfrm rot="16200000">
            <a:off x="172076" y="4965364"/>
            <a:ext cx="1267129" cy="954107"/>
          </a:xfrm>
          <a:prstGeom prst="rect">
            <a:avLst/>
          </a:prstGeom>
          <a:noFill/>
        </p:spPr>
        <p:txBody>
          <a:bodyPr wrap="square" rtlCol="0">
            <a:spAutoFit/>
          </a:bodyPr>
          <a:lstStyle/>
          <a:p>
            <a:pPr algn="ctr"/>
            <a:r>
              <a:rPr lang="sv-SE" sz="1400" dirty="0">
                <a:latin typeface="Figtree" pitchFamily="2" charset="0"/>
              </a:rPr>
              <a:t>Krokar </a:t>
            </a:r>
            <a:r>
              <a:rPr lang="sv-SE" sz="1400">
                <a:latin typeface="Figtree" pitchFamily="2" charset="0"/>
              </a:rPr>
              <a:t>arm med samarbets-partners</a:t>
            </a:r>
            <a:endParaRPr lang="sv-SE" sz="1400" dirty="0">
              <a:latin typeface="Figtree" pitchFamily="2" charset="0"/>
            </a:endParaRPr>
          </a:p>
        </p:txBody>
      </p:sp>
      <p:sp>
        <p:nvSpPr>
          <p:cNvPr id="2" name="textruta 1">
            <a:extLst>
              <a:ext uri="{FF2B5EF4-FFF2-40B4-BE49-F238E27FC236}">
                <a16:creationId xmlns:a16="http://schemas.microsoft.com/office/drawing/2014/main" id="{72B404DA-766B-199D-277F-310BECC9CBC1}"/>
              </a:ext>
            </a:extLst>
          </p:cNvPr>
          <p:cNvSpPr txBox="1"/>
          <p:nvPr/>
        </p:nvSpPr>
        <p:spPr>
          <a:xfrm rot="16200000">
            <a:off x="172076" y="874179"/>
            <a:ext cx="1267127" cy="523220"/>
          </a:xfrm>
          <a:prstGeom prst="rect">
            <a:avLst/>
          </a:prstGeom>
          <a:noFill/>
        </p:spPr>
        <p:txBody>
          <a:bodyPr wrap="square" rtlCol="0">
            <a:spAutoFit/>
          </a:bodyPr>
          <a:lstStyle/>
          <a:p>
            <a:pPr algn="ctr"/>
            <a:r>
              <a:rPr lang="sv-SE" sz="1400" dirty="0" err="1">
                <a:latin typeface="Figtree" pitchFamily="2" charset="0"/>
              </a:rPr>
              <a:t>Kommuni-kation</a:t>
            </a:r>
            <a:endParaRPr lang="sv-SE" sz="1400" dirty="0">
              <a:latin typeface="Figtree" pitchFamily="2" charset="0"/>
            </a:endParaRPr>
          </a:p>
        </p:txBody>
      </p:sp>
    </p:spTree>
    <p:extLst>
      <p:ext uri="{BB962C8B-B14F-4D97-AF65-F5344CB8AC3E}">
        <p14:creationId xmlns:p14="http://schemas.microsoft.com/office/powerpoint/2010/main" val="414398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F84E-D63A-268C-07F2-ECC29977697E}"/>
            </a:ext>
          </a:extLst>
        </p:cNvPr>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FC7A43A-F269-9B21-1FE6-AE4C84A0D3DA}"/>
              </a:ext>
            </a:extLst>
          </p:cNvPr>
          <p:cNvSpPr>
            <a:spLocks noGrp="1"/>
          </p:cNvSpPr>
          <p:nvPr>
            <p:ph type="dt" sz="half" idx="10"/>
          </p:nvPr>
        </p:nvSpPr>
        <p:spPr/>
        <p:txBody>
          <a:bodyPr/>
          <a:lstStyle/>
          <a:p>
            <a:fld id="{3D711D5A-FA1E-6047-A461-97278EC81B9B}" type="datetime1">
              <a:rPr lang="sv-SE" smtClean="0"/>
              <a:pPr/>
              <a:t>2025-01-28</a:t>
            </a:fld>
            <a:endParaRPr lang="sv-SE" dirty="0"/>
          </a:p>
        </p:txBody>
      </p:sp>
      <p:sp>
        <p:nvSpPr>
          <p:cNvPr id="4" name="Platshållare för sidfot 3">
            <a:extLst>
              <a:ext uri="{FF2B5EF4-FFF2-40B4-BE49-F238E27FC236}">
                <a16:creationId xmlns:a16="http://schemas.microsoft.com/office/drawing/2014/main" id="{F7013E90-F695-8EA5-A600-88442544354A}"/>
              </a:ext>
            </a:extLst>
          </p:cNvPr>
          <p:cNvSpPr>
            <a:spLocks noGrp="1"/>
          </p:cNvSpPr>
          <p:nvPr>
            <p:ph type="ftr" sz="quarter" idx="11"/>
          </p:nvPr>
        </p:nvSpPr>
        <p:spPr/>
        <p:txBody>
          <a:bodyPr/>
          <a:lstStyle/>
          <a:p>
            <a:r>
              <a:rPr lang="sv-SE" dirty="0"/>
              <a:t>Självuppskattning</a:t>
            </a:r>
          </a:p>
        </p:txBody>
      </p:sp>
      <p:sp>
        <p:nvSpPr>
          <p:cNvPr id="5" name="Platshållare för bildnummer 4">
            <a:extLst>
              <a:ext uri="{FF2B5EF4-FFF2-40B4-BE49-F238E27FC236}">
                <a16:creationId xmlns:a16="http://schemas.microsoft.com/office/drawing/2014/main" id="{6F2BDF19-C970-3A27-3F82-9ED2F272537C}"/>
              </a:ext>
            </a:extLst>
          </p:cNvPr>
          <p:cNvSpPr>
            <a:spLocks noGrp="1"/>
          </p:cNvSpPr>
          <p:nvPr>
            <p:ph type="sldNum" sz="quarter" idx="12"/>
          </p:nvPr>
        </p:nvSpPr>
        <p:spPr/>
        <p:txBody>
          <a:bodyPr/>
          <a:lstStyle/>
          <a:p>
            <a:fld id="{A96BDF98-47F6-474D-9A48-7BA703DF66EB}" type="slidenum">
              <a:rPr lang="sv-SE" smtClean="0"/>
              <a:pPr/>
              <a:t>9</a:t>
            </a:fld>
            <a:endParaRPr lang="sv-SE" dirty="0"/>
          </a:p>
        </p:txBody>
      </p:sp>
      <p:sp>
        <p:nvSpPr>
          <p:cNvPr id="12" name="Multiplikation 11">
            <a:extLst>
              <a:ext uri="{FF2B5EF4-FFF2-40B4-BE49-F238E27FC236}">
                <a16:creationId xmlns:a16="http://schemas.microsoft.com/office/drawing/2014/main" id="{F1A3494E-767C-3C26-5FED-3729F78D8984}"/>
              </a:ext>
            </a:extLst>
          </p:cNvPr>
          <p:cNvSpPr/>
          <p:nvPr/>
        </p:nvSpPr>
        <p:spPr>
          <a:xfrm>
            <a:off x="10119129" y="5797355"/>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 13" descr="Skål kontur">
            <a:extLst>
              <a:ext uri="{FF2B5EF4-FFF2-40B4-BE49-F238E27FC236}">
                <a16:creationId xmlns:a16="http://schemas.microsoft.com/office/drawing/2014/main" id="{FE1D21CB-22F5-DD85-0300-7B6FEF13A2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7737" y="5796402"/>
            <a:ext cx="777600" cy="777600"/>
          </a:xfrm>
          <a:prstGeom prst="rect">
            <a:avLst/>
          </a:prstGeom>
        </p:spPr>
      </p:pic>
      <p:sp>
        <p:nvSpPr>
          <p:cNvPr id="15" name="textruta 14">
            <a:extLst>
              <a:ext uri="{FF2B5EF4-FFF2-40B4-BE49-F238E27FC236}">
                <a16:creationId xmlns:a16="http://schemas.microsoft.com/office/drawing/2014/main" id="{F5E2EBE3-A104-D37D-A436-15CFCD2F1342}"/>
              </a:ext>
            </a:extLst>
          </p:cNvPr>
          <p:cNvSpPr txBox="1"/>
          <p:nvPr/>
        </p:nvSpPr>
        <p:spPr>
          <a:xfrm rot="16200000">
            <a:off x="172078" y="2202000"/>
            <a:ext cx="1267127" cy="738664"/>
          </a:xfrm>
          <a:prstGeom prst="rect">
            <a:avLst/>
          </a:prstGeom>
          <a:noFill/>
        </p:spPr>
        <p:txBody>
          <a:bodyPr wrap="square" rtlCol="0">
            <a:spAutoFit/>
          </a:bodyPr>
          <a:lstStyle/>
          <a:p>
            <a:pPr algn="ctr"/>
            <a:r>
              <a:rPr lang="sv-SE" sz="1400" dirty="0">
                <a:latin typeface="Figtree" pitchFamily="2" charset="0"/>
              </a:rPr>
              <a:t>Mål och lednings-system</a:t>
            </a:r>
          </a:p>
        </p:txBody>
      </p:sp>
      <p:sp>
        <p:nvSpPr>
          <p:cNvPr id="16" name="textruta 15">
            <a:extLst>
              <a:ext uri="{FF2B5EF4-FFF2-40B4-BE49-F238E27FC236}">
                <a16:creationId xmlns:a16="http://schemas.microsoft.com/office/drawing/2014/main" id="{957EB42B-62C9-1C04-8977-FACB71AB7647}"/>
              </a:ext>
            </a:extLst>
          </p:cNvPr>
          <p:cNvSpPr txBox="1"/>
          <p:nvPr/>
        </p:nvSpPr>
        <p:spPr>
          <a:xfrm rot="16200000">
            <a:off x="172077" y="3745266"/>
            <a:ext cx="1267127" cy="523220"/>
          </a:xfrm>
          <a:prstGeom prst="rect">
            <a:avLst/>
          </a:prstGeom>
          <a:noFill/>
        </p:spPr>
        <p:txBody>
          <a:bodyPr wrap="square" rtlCol="0">
            <a:spAutoFit/>
          </a:bodyPr>
          <a:lstStyle/>
          <a:p>
            <a:pPr algn="ctr"/>
            <a:r>
              <a:rPr lang="sv-SE" sz="1400" dirty="0">
                <a:latin typeface="Figtree" pitchFamily="2" charset="0"/>
              </a:rPr>
              <a:t>Lärande organisation</a:t>
            </a:r>
          </a:p>
        </p:txBody>
      </p:sp>
      <p:sp>
        <p:nvSpPr>
          <p:cNvPr id="17" name="textruta 16">
            <a:extLst>
              <a:ext uri="{FF2B5EF4-FFF2-40B4-BE49-F238E27FC236}">
                <a16:creationId xmlns:a16="http://schemas.microsoft.com/office/drawing/2014/main" id="{988493C0-DCFE-071F-F75A-505FEA6C415C}"/>
              </a:ext>
            </a:extLst>
          </p:cNvPr>
          <p:cNvSpPr txBox="1"/>
          <p:nvPr/>
        </p:nvSpPr>
        <p:spPr>
          <a:xfrm rot="16200000">
            <a:off x="172076" y="4965364"/>
            <a:ext cx="1267129" cy="954107"/>
          </a:xfrm>
          <a:prstGeom prst="rect">
            <a:avLst/>
          </a:prstGeom>
          <a:noFill/>
        </p:spPr>
        <p:txBody>
          <a:bodyPr wrap="square" rtlCol="0">
            <a:spAutoFit/>
          </a:bodyPr>
          <a:lstStyle/>
          <a:p>
            <a:pPr algn="ctr"/>
            <a:r>
              <a:rPr lang="sv-SE" sz="1400" dirty="0">
                <a:latin typeface="Figtree" pitchFamily="2" charset="0"/>
              </a:rPr>
              <a:t>Krokar </a:t>
            </a:r>
            <a:r>
              <a:rPr lang="sv-SE" sz="1400">
                <a:latin typeface="Figtree" pitchFamily="2" charset="0"/>
              </a:rPr>
              <a:t>arm med samarbets-partners</a:t>
            </a:r>
            <a:endParaRPr lang="sv-SE" sz="1400" dirty="0">
              <a:latin typeface="Figtree" pitchFamily="2" charset="0"/>
            </a:endParaRPr>
          </a:p>
        </p:txBody>
      </p:sp>
      <p:sp>
        <p:nvSpPr>
          <p:cNvPr id="2" name="textruta 1">
            <a:extLst>
              <a:ext uri="{FF2B5EF4-FFF2-40B4-BE49-F238E27FC236}">
                <a16:creationId xmlns:a16="http://schemas.microsoft.com/office/drawing/2014/main" id="{72B404DA-766B-199D-277F-310BECC9CBC1}"/>
              </a:ext>
            </a:extLst>
          </p:cNvPr>
          <p:cNvSpPr txBox="1"/>
          <p:nvPr/>
        </p:nvSpPr>
        <p:spPr>
          <a:xfrm rot="16200000">
            <a:off x="172076" y="874179"/>
            <a:ext cx="1267127" cy="523220"/>
          </a:xfrm>
          <a:prstGeom prst="rect">
            <a:avLst/>
          </a:prstGeom>
          <a:noFill/>
        </p:spPr>
        <p:txBody>
          <a:bodyPr wrap="square" rtlCol="0">
            <a:spAutoFit/>
          </a:bodyPr>
          <a:lstStyle/>
          <a:p>
            <a:pPr algn="ctr"/>
            <a:r>
              <a:rPr lang="sv-SE" sz="1400" dirty="0" err="1">
                <a:latin typeface="Figtree" pitchFamily="2" charset="0"/>
              </a:rPr>
              <a:t>Kommuni-kation</a:t>
            </a:r>
            <a:endParaRPr lang="sv-SE" sz="1400" dirty="0">
              <a:latin typeface="Figtree" pitchFamily="2" charset="0"/>
            </a:endParaRPr>
          </a:p>
        </p:txBody>
      </p:sp>
      <p:sp>
        <p:nvSpPr>
          <p:cNvPr id="6" name="Multiplikation 11">
            <a:extLst>
              <a:ext uri="{FF2B5EF4-FFF2-40B4-BE49-F238E27FC236}">
                <a16:creationId xmlns:a16="http://schemas.microsoft.com/office/drawing/2014/main" id="{6DCB9D22-AE4E-2FCD-F545-49CD826BB003}"/>
              </a:ext>
            </a:extLst>
          </p:cNvPr>
          <p:cNvSpPr/>
          <p:nvPr/>
        </p:nvSpPr>
        <p:spPr>
          <a:xfrm>
            <a:off x="7400738" y="747942"/>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Multiplikation 11">
            <a:extLst>
              <a:ext uri="{FF2B5EF4-FFF2-40B4-BE49-F238E27FC236}">
                <a16:creationId xmlns:a16="http://schemas.microsoft.com/office/drawing/2014/main" id="{1F4A57FD-C7E0-E251-465D-5BDA8E3138FE}"/>
              </a:ext>
            </a:extLst>
          </p:cNvPr>
          <p:cNvSpPr/>
          <p:nvPr/>
        </p:nvSpPr>
        <p:spPr>
          <a:xfrm>
            <a:off x="6532412" y="2183485"/>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Multiplikation 11">
            <a:extLst>
              <a:ext uri="{FF2B5EF4-FFF2-40B4-BE49-F238E27FC236}">
                <a16:creationId xmlns:a16="http://schemas.microsoft.com/office/drawing/2014/main" id="{2A443F18-D95A-4419-AD5A-CB1DF18C3784}"/>
              </a:ext>
            </a:extLst>
          </p:cNvPr>
          <p:cNvSpPr/>
          <p:nvPr/>
        </p:nvSpPr>
        <p:spPr>
          <a:xfrm>
            <a:off x="4058570" y="3619029"/>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Multiplikation 11">
            <a:extLst>
              <a:ext uri="{FF2B5EF4-FFF2-40B4-BE49-F238E27FC236}">
                <a16:creationId xmlns:a16="http://schemas.microsoft.com/office/drawing/2014/main" id="{D8596F68-6A43-BF26-C5FC-1E36017AC006}"/>
              </a:ext>
            </a:extLst>
          </p:cNvPr>
          <p:cNvSpPr/>
          <p:nvPr/>
        </p:nvSpPr>
        <p:spPr>
          <a:xfrm>
            <a:off x="4058570" y="4999072"/>
            <a:ext cx="775694" cy="775694"/>
          </a:xfrm>
          <a:prstGeom prst="mathMultiply">
            <a:avLst>
              <a:gd name="adj1" fmla="val 1326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descr="Skål kontur">
            <a:extLst>
              <a:ext uri="{FF2B5EF4-FFF2-40B4-BE49-F238E27FC236}">
                <a16:creationId xmlns:a16="http://schemas.microsoft.com/office/drawing/2014/main" id="{243B3068-AEA3-365C-1612-FDD190E0589A}"/>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897031" y="747942"/>
            <a:ext cx="777600" cy="777600"/>
          </a:xfrm>
          <a:prstGeom prst="rect">
            <a:avLst/>
          </a:prstGeom>
        </p:spPr>
      </p:pic>
      <p:pic>
        <p:nvPicPr>
          <p:cNvPr id="11" name="Bild 10" descr="Skål kontur">
            <a:extLst>
              <a:ext uri="{FF2B5EF4-FFF2-40B4-BE49-F238E27FC236}">
                <a16:creationId xmlns:a16="http://schemas.microsoft.com/office/drawing/2014/main" id="{3CB036CB-30B3-478D-8180-B32AE94F62E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295059" y="5206017"/>
            <a:ext cx="777600" cy="777600"/>
          </a:xfrm>
          <a:prstGeom prst="rect">
            <a:avLst/>
          </a:prstGeom>
        </p:spPr>
      </p:pic>
      <p:pic>
        <p:nvPicPr>
          <p:cNvPr id="13" name="Bild 12" descr="Skål kontur">
            <a:extLst>
              <a:ext uri="{FF2B5EF4-FFF2-40B4-BE49-F238E27FC236}">
                <a16:creationId xmlns:a16="http://schemas.microsoft.com/office/drawing/2014/main" id="{13094CB9-60C4-F9B5-D921-E8FB313FF49E}"/>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119431" y="2183485"/>
            <a:ext cx="777600" cy="777600"/>
          </a:xfrm>
          <a:prstGeom prst="rect">
            <a:avLst/>
          </a:prstGeom>
        </p:spPr>
      </p:pic>
      <p:pic>
        <p:nvPicPr>
          <p:cNvPr id="18" name="Bild 17" descr="Skål kontur">
            <a:extLst>
              <a:ext uri="{FF2B5EF4-FFF2-40B4-BE49-F238E27FC236}">
                <a16:creationId xmlns:a16="http://schemas.microsoft.com/office/drawing/2014/main" id="{F903B697-A182-F0DF-691B-38CCDE4805F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97133" y="3619028"/>
            <a:ext cx="777600" cy="777600"/>
          </a:xfrm>
          <a:prstGeom prst="rect">
            <a:avLst/>
          </a:prstGeom>
        </p:spPr>
      </p:pic>
    </p:spTree>
    <p:extLst>
      <p:ext uri="{BB962C8B-B14F-4D97-AF65-F5344CB8AC3E}">
        <p14:creationId xmlns:p14="http://schemas.microsoft.com/office/powerpoint/2010/main" val="1981861438"/>
      </p:ext>
    </p:extLst>
  </p:cSld>
  <p:clrMapOvr>
    <a:masterClrMapping/>
  </p:clrMapOvr>
</p:sld>
</file>

<file path=ppt/theme/theme1.xml><?xml version="1.0" encoding="utf-8"?>
<a:theme xmlns:a="http://schemas.openxmlformats.org/drawingml/2006/main" name="Master">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N Mall" id="{17F2F11C-13DF-0B41-A1C3-885F66CBA561}" vid="{CE5DF076-B4B0-FD44-B422-F772F1F6530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8" ma:contentTypeDescription="Skapa ett nytt dokument." ma:contentTypeScope="" ma:versionID="85a17c70c12a0ce6ad3fd8ca7aa3163f">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405cc9a8e27d6bd242f8a9e1dd6377dd"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88DC5-B1BB-44F5-9F2E-6FEC1C2C9DE4}">
  <ds:schemaRef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430d8474-45c2-4f23-bf46-3e25fc32e737"/>
    <ds:schemaRef ds:uri="3ff0c0a1-1da5-454c-bde6-1eb9921eb31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8F60DE7-A98B-4F2B-8097-8D95093A7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B58DD-B8CE-4B4F-B8D0-C616F698D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Template>
  <TotalTime>371</TotalTime>
  <Words>644</Words>
  <Application>Microsoft Macintosh PowerPoint</Application>
  <PresentationFormat>Bredbild</PresentationFormat>
  <Paragraphs>65</Paragraphs>
  <Slides>8</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8</vt:i4>
      </vt:variant>
    </vt:vector>
  </HeadingPairs>
  <TitlesOfParts>
    <vt:vector size="18" baseType="lpstr">
      <vt:lpstr>Arial</vt:lpstr>
      <vt:lpstr>Calibri</vt:lpstr>
      <vt:lpstr>Figtree</vt:lpstr>
      <vt:lpstr>Figtree Light</vt:lpstr>
      <vt:lpstr>Figtree Medium</vt:lpstr>
      <vt:lpstr>Figtree SemiBold</vt:lpstr>
      <vt:lpstr>Garamond</vt:lpstr>
      <vt:lpstr>Larken ExtraBold</vt:lpstr>
      <vt:lpstr>Wingdings</vt:lpstr>
      <vt:lpstr>Master</vt:lpstr>
      <vt:lpstr>Självskattningsstöd i arbetet med er säkerhetskultur</vt:lpstr>
      <vt:lpstr>Varför finns det här stödet och hur kan det användas?</vt:lpstr>
      <vt:lpstr>Skattning av var vi är idag och var vi vill vara om ett år</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Självskattning Säkerhetskultur</dc:title>
  <dc:subject/>
  <dc:creator>Håll Nollan</dc:creator>
  <cp:keywords/>
  <dc:description/>
  <cp:lastModifiedBy>Hanna Ågermo</cp:lastModifiedBy>
  <cp:revision>5</cp:revision>
  <cp:lastPrinted>2025-01-28T10:53:59Z</cp:lastPrinted>
  <dcterms:created xsi:type="dcterms:W3CDTF">2024-01-23T20:00:19Z</dcterms:created>
  <dcterms:modified xsi:type="dcterms:W3CDTF">2025-01-28T11:46:43Z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